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4a" ContentType="audio/mp4"/>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4"/>
  </p:notesMasterIdLst>
  <p:handoutMasterIdLst>
    <p:handoutMasterId r:id="rId35"/>
  </p:handoutMasterIdLst>
  <p:sldIdLst>
    <p:sldId id="256" r:id="rId2"/>
    <p:sldId id="257" r:id="rId3"/>
    <p:sldId id="258" r:id="rId4"/>
    <p:sldId id="259" r:id="rId5"/>
    <p:sldId id="260" r:id="rId6"/>
    <p:sldId id="275"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ar-IQ"/>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a:defRPr sz="1200"/>
            </a:lvl1pPr>
          </a:lstStyle>
          <a:p>
            <a:fld id="{308F8382-85B7-4D40-8EA4-A742CA9CDF77}" type="datetimeFigureOut">
              <a:rPr lang="ar-IQ" smtClean="0"/>
              <a:t>08/08/1441</a:t>
            </a:fld>
            <a:endParaRPr lang="ar-IQ"/>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r">
              <a:defRPr sz="1200"/>
            </a:lvl1pPr>
          </a:lstStyle>
          <a:p>
            <a:r>
              <a:rPr lang="en-US" smtClean="0"/>
              <a:t>Anatomy of Digestive system , Dr .Waleed Al-Kelaby </a:t>
            </a:r>
            <a:endParaRPr lang="ar-IQ"/>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a:defRPr sz="1200"/>
            </a:lvl1pPr>
          </a:lstStyle>
          <a:p>
            <a:fld id="{1767FEE9-6E2A-47DB-85E6-864DAE348BD8}" type="slidenum">
              <a:rPr lang="ar-IQ" smtClean="0"/>
              <a:t>‹#›</a:t>
            </a:fld>
            <a:endParaRPr lang="ar-IQ"/>
          </a:p>
        </p:txBody>
      </p:sp>
    </p:spTree>
    <p:extLst>
      <p:ext uri="{BB962C8B-B14F-4D97-AF65-F5344CB8AC3E}">
        <p14:creationId xmlns:p14="http://schemas.microsoft.com/office/powerpoint/2010/main" val="390059626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ar-IQ"/>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9FA5819F-78B7-4891-8E0C-9785CEC9C0E2}" type="datetimeFigureOut">
              <a:rPr lang="ar-IQ" smtClean="0"/>
              <a:t>08/08/1441</a:t>
            </a:fld>
            <a:endParaRPr lang="ar-IQ"/>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ar-IQ"/>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r>
              <a:rPr lang="en-US" smtClean="0"/>
              <a:t>Anatomy of Digestive system , Dr .Waleed Al-Kelaby </a:t>
            </a:r>
            <a:endParaRPr lang="ar-IQ"/>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39E31319-BB8F-4386-9360-4189A4E806D8}" type="slidenum">
              <a:rPr lang="ar-IQ" smtClean="0"/>
              <a:t>‹#›</a:t>
            </a:fld>
            <a:endParaRPr lang="ar-IQ"/>
          </a:p>
        </p:txBody>
      </p:sp>
    </p:spTree>
    <p:extLst>
      <p:ext uri="{BB962C8B-B14F-4D97-AF65-F5344CB8AC3E}">
        <p14:creationId xmlns:p14="http://schemas.microsoft.com/office/powerpoint/2010/main" val="294582546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IQ" dirty="0"/>
          </a:p>
        </p:txBody>
      </p:sp>
      <p:sp>
        <p:nvSpPr>
          <p:cNvPr id="4" name="Footer Placeholder 3"/>
          <p:cNvSpPr>
            <a:spLocks noGrp="1"/>
          </p:cNvSpPr>
          <p:nvPr>
            <p:ph type="ftr" sz="quarter" idx="10"/>
          </p:nvPr>
        </p:nvSpPr>
        <p:spPr/>
        <p:txBody>
          <a:bodyPr/>
          <a:lstStyle/>
          <a:p>
            <a:r>
              <a:rPr lang="en-US" smtClean="0"/>
              <a:t>Anatomy of Digestive system , Dr .Waleed Al-Kelaby </a:t>
            </a:r>
            <a:endParaRPr lang="ar-IQ"/>
          </a:p>
        </p:txBody>
      </p:sp>
      <p:sp>
        <p:nvSpPr>
          <p:cNvPr id="5" name="Slide Number Placeholder 4"/>
          <p:cNvSpPr>
            <a:spLocks noGrp="1"/>
          </p:cNvSpPr>
          <p:nvPr>
            <p:ph type="sldNum" sz="quarter" idx="11"/>
          </p:nvPr>
        </p:nvSpPr>
        <p:spPr/>
        <p:txBody>
          <a:bodyPr/>
          <a:lstStyle/>
          <a:p>
            <a:fld id="{39E31319-BB8F-4386-9360-4189A4E806D8}" type="slidenum">
              <a:rPr lang="ar-IQ" smtClean="0"/>
              <a:t>1</a:t>
            </a:fld>
            <a:endParaRPr lang="ar-IQ"/>
          </a:p>
        </p:txBody>
      </p:sp>
    </p:spTree>
    <p:extLst>
      <p:ext uri="{BB962C8B-B14F-4D97-AF65-F5344CB8AC3E}">
        <p14:creationId xmlns:p14="http://schemas.microsoft.com/office/powerpoint/2010/main" val="3951607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B9A5C47-BF5F-4909-B855-0A8C726CE25D}" type="datetime1">
              <a:rPr lang="en-US" smtClean="0"/>
              <a:t>4/1/2020</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9CE358B7-E4C3-459C-B10F-38C3C32E53F6}" type="slidenum">
              <a:rPr lang="ar-IQ" smtClean="0"/>
              <a:t>‹#›</a:t>
            </a:fld>
            <a:endParaRPr lang="ar-IQ"/>
          </a:p>
        </p:txBody>
      </p:sp>
    </p:spTree>
    <p:extLst>
      <p:ext uri="{BB962C8B-B14F-4D97-AF65-F5344CB8AC3E}">
        <p14:creationId xmlns:p14="http://schemas.microsoft.com/office/powerpoint/2010/main" val="238188834"/>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A146441-A0B0-499E-8004-A6B98EFF9135}" type="datetime1">
              <a:rPr lang="en-US" smtClean="0"/>
              <a:t>4/1/2020</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9CE358B7-E4C3-459C-B10F-38C3C32E53F6}" type="slidenum">
              <a:rPr lang="ar-IQ" smtClean="0"/>
              <a:t>‹#›</a:t>
            </a:fld>
            <a:endParaRPr lang="ar-IQ"/>
          </a:p>
        </p:txBody>
      </p:sp>
    </p:spTree>
    <p:extLst>
      <p:ext uri="{BB962C8B-B14F-4D97-AF65-F5344CB8AC3E}">
        <p14:creationId xmlns:p14="http://schemas.microsoft.com/office/powerpoint/2010/main" val="1543274519"/>
      </p:ext>
    </p:extLst>
  </p:cSld>
  <p:clrMapOvr>
    <a:masterClrMapping/>
  </p:clrMapOvr>
  <p:hf sldNum="0"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A146441-A0B0-499E-8004-A6B98EFF9135}" type="datetime1">
              <a:rPr lang="en-US" smtClean="0"/>
              <a:t>4/1/2020</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9CE358B7-E4C3-459C-B10F-38C3C32E53F6}" type="slidenum">
              <a:rPr lang="ar-IQ" smtClean="0"/>
              <a:t>‹#›</a:t>
            </a:fld>
            <a:endParaRPr lang="ar-IQ"/>
          </a:p>
        </p:txBody>
      </p:sp>
    </p:spTree>
    <p:extLst>
      <p:ext uri="{BB962C8B-B14F-4D97-AF65-F5344CB8AC3E}">
        <p14:creationId xmlns:p14="http://schemas.microsoft.com/office/powerpoint/2010/main" val="2004835796"/>
      </p:ext>
    </p:extLst>
  </p:cSld>
  <p:clrMapOvr>
    <a:masterClrMapping/>
  </p:clrMapOvr>
  <p:hf sldNum="0"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A146441-A0B0-499E-8004-A6B98EFF9135}" type="datetime1">
              <a:rPr lang="en-US" smtClean="0"/>
              <a:t>4/1/2020</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9CE358B7-E4C3-459C-B10F-38C3C32E53F6}" type="slidenum">
              <a:rPr lang="ar-IQ" smtClean="0"/>
              <a:t>‹#›</a:t>
            </a:fld>
            <a:endParaRPr lang="ar-IQ"/>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986395384"/>
      </p:ext>
    </p:extLst>
  </p:cSld>
  <p:clrMapOvr>
    <a:masterClrMapping/>
  </p:clrMapOvr>
  <p:hf sldNum="0"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A146441-A0B0-499E-8004-A6B98EFF9135}" type="datetime1">
              <a:rPr lang="en-US" smtClean="0"/>
              <a:t>4/1/2020</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9CE358B7-E4C3-459C-B10F-38C3C32E53F6}" type="slidenum">
              <a:rPr lang="ar-IQ" smtClean="0"/>
              <a:t>‹#›</a:t>
            </a:fld>
            <a:endParaRPr lang="ar-IQ"/>
          </a:p>
        </p:txBody>
      </p:sp>
    </p:spTree>
    <p:extLst>
      <p:ext uri="{BB962C8B-B14F-4D97-AF65-F5344CB8AC3E}">
        <p14:creationId xmlns:p14="http://schemas.microsoft.com/office/powerpoint/2010/main" val="775189572"/>
      </p:ext>
    </p:extLst>
  </p:cSld>
  <p:clrMapOvr>
    <a:masterClrMapping/>
  </p:clrMapOvr>
  <p:hf sldNum="0"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3A146441-A0B0-499E-8004-A6B98EFF9135}" type="datetime1">
              <a:rPr lang="en-US" smtClean="0"/>
              <a:t>4/1/2020</a:t>
            </a:fld>
            <a:endParaRPr lang="ar-IQ"/>
          </a:p>
        </p:txBody>
      </p:sp>
      <p:sp>
        <p:nvSpPr>
          <p:cNvPr id="4" name="Footer Placeholder 3"/>
          <p:cNvSpPr>
            <a:spLocks noGrp="1"/>
          </p:cNvSpPr>
          <p:nvPr>
            <p:ph type="ftr" sz="quarter" idx="11"/>
          </p:nvPr>
        </p:nvSpPr>
        <p:spPr/>
        <p:txBody>
          <a:bodyPr/>
          <a:lstStyle/>
          <a:p>
            <a:endParaRPr lang="ar-IQ"/>
          </a:p>
        </p:txBody>
      </p:sp>
      <p:sp>
        <p:nvSpPr>
          <p:cNvPr id="5" name="Slide Number Placeholder 4"/>
          <p:cNvSpPr>
            <a:spLocks noGrp="1"/>
          </p:cNvSpPr>
          <p:nvPr>
            <p:ph type="sldNum" sz="quarter" idx="12"/>
          </p:nvPr>
        </p:nvSpPr>
        <p:spPr/>
        <p:txBody>
          <a:bodyPr/>
          <a:lstStyle/>
          <a:p>
            <a:fld id="{9CE358B7-E4C3-459C-B10F-38C3C32E53F6}" type="slidenum">
              <a:rPr lang="ar-IQ" smtClean="0"/>
              <a:t>‹#›</a:t>
            </a:fld>
            <a:endParaRPr lang="ar-IQ"/>
          </a:p>
        </p:txBody>
      </p:sp>
    </p:spTree>
    <p:extLst>
      <p:ext uri="{BB962C8B-B14F-4D97-AF65-F5344CB8AC3E}">
        <p14:creationId xmlns:p14="http://schemas.microsoft.com/office/powerpoint/2010/main" val="380003290"/>
      </p:ext>
    </p:extLst>
  </p:cSld>
  <p:clrMapOvr>
    <a:masterClrMapping/>
  </p:clrMapOvr>
  <p:hf sldNum="0"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3A146441-A0B0-499E-8004-A6B98EFF9135}" type="datetime1">
              <a:rPr lang="en-US" smtClean="0"/>
              <a:t>4/1/2020</a:t>
            </a:fld>
            <a:endParaRPr lang="ar-IQ"/>
          </a:p>
        </p:txBody>
      </p:sp>
      <p:sp>
        <p:nvSpPr>
          <p:cNvPr id="4" name="Footer Placeholder 3"/>
          <p:cNvSpPr>
            <a:spLocks noGrp="1"/>
          </p:cNvSpPr>
          <p:nvPr>
            <p:ph type="ftr" sz="quarter" idx="11"/>
          </p:nvPr>
        </p:nvSpPr>
        <p:spPr/>
        <p:txBody>
          <a:bodyPr/>
          <a:lstStyle/>
          <a:p>
            <a:endParaRPr lang="ar-IQ"/>
          </a:p>
        </p:txBody>
      </p:sp>
      <p:sp>
        <p:nvSpPr>
          <p:cNvPr id="5" name="Slide Number Placeholder 4"/>
          <p:cNvSpPr>
            <a:spLocks noGrp="1"/>
          </p:cNvSpPr>
          <p:nvPr>
            <p:ph type="sldNum" sz="quarter" idx="12"/>
          </p:nvPr>
        </p:nvSpPr>
        <p:spPr/>
        <p:txBody>
          <a:bodyPr/>
          <a:lstStyle/>
          <a:p>
            <a:fld id="{9CE358B7-E4C3-459C-B10F-38C3C32E53F6}" type="slidenum">
              <a:rPr lang="ar-IQ" smtClean="0"/>
              <a:t>‹#›</a:t>
            </a:fld>
            <a:endParaRPr lang="ar-IQ"/>
          </a:p>
        </p:txBody>
      </p:sp>
    </p:spTree>
    <p:extLst>
      <p:ext uri="{BB962C8B-B14F-4D97-AF65-F5344CB8AC3E}">
        <p14:creationId xmlns:p14="http://schemas.microsoft.com/office/powerpoint/2010/main" val="1738560187"/>
      </p:ext>
    </p:extLst>
  </p:cSld>
  <p:clrMapOvr>
    <a:masterClrMapping/>
  </p:clrMapOvr>
  <p:hf sldNum="0"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83E0EDE-6FA3-4C07-B43C-A5FDA9904EDC}" type="datetime1">
              <a:rPr lang="en-US" smtClean="0"/>
              <a:t>4/1/2020</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9CE358B7-E4C3-459C-B10F-38C3C32E53F6}" type="slidenum">
              <a:rPr lang="ar-IQ" smtClean="0"/>
              <a:t>‹#›</a:t>
            </a:fld>
            <a:endParaRPr lang="ar-IQ"/>
          </a:p>
        </p:txBody>
      </p:sp>
    </p:spTree>
    <p:extLst>
      <p:ext uri="{BB962C8B-B14F-4D97-AF65-F5344CB8AC3E}">
        <p14:creationId xmlns:p14="http://schemas.microsoft.com/office/powerpoint/2010/main" val="29460609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7E4DD91-2631-4BB3-8776-09984B7A7C1B}" type="datetime1">
              <a:rPr lang="en-US" smtClean="0"/>
              <a:t>4/1/2020</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9CE358B7-E4C3-459C-B10F-38C3C32E53F6}" type="slidenum">
              <a:rPr lang="ar-IQ" smtClean="0"/>
              <a:t>‹#›</a:t>
            </a:fld>
            <a:endParaRPr lang="ar-IQ"/>
          </a:p>
        </p:txBody>
      </p:sp>
    </p:spTree>
    <p:extLst>
      <p:ext uri="{BB962C8B-B14F-4D97-AF65-F5344CB8AC3E}">
        <p14:creationId xmlns:p14="http://schemas.microsoft.com/office/powerpoint/2010/main" val="221560650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3C3FC9-8771-405D-A443-17C859752620}" type="datetime1">
              <a:rPr lang="en-US" smtClean="0"/>
              <a:t>4/1/2020</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9CE358B7-E4C3-459C-B10F-38C3C32E53F6}" type="slidenum">
              <a:rPr lang="ar-IQ" smtClean="0"/>
              <a:t>‹#›</a:t>
            </a:fld>
            <a:endParaRPr lang="ar-IQ"/>
          </a:p>
        </p:txBody>
      </p:sp>
    </p:spTree>
    <p:extLst>
      <p:ext uri="{BB962C8B-B14F-4D97-AF65-F5344CB8AC3E}">
        <p14:creationId xmlns:p14="http://schemas.microsoft.com/office/powerpoint/2010/main" val="3532023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54FCBAB-C343-4E4A-A8D2-9007F08C5FB7}" type="datetime1">
              <a:rPr lang="en-US" smtClean="0"/>
              <a:t>4/1/2020</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9CE358B7-E4C3-459C-B10F-38C3C32E53F6}" type="slidenum">
              <a:rPr lang="ar-IQ" smtClean="0"/>
              <a:t>‹#›</a:t>
            </a:fld>
            <a:endParaRPr lang="ar-IQ"/>
          </a:p>
        </p:txBody>
      </p:sp>
    </p:spTree>
    <p:extLst>
      <p:ext uri="{BB962C8B-B14F-4D97-AF65-F5344CB8AC3E}">
        <p14:creationId xmlns:p14="http://schemas.microsoft.com/office/powerpoint/2010/main" val="171696789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49B6C06-CA69-4095-975F-6DB92515EC48}" type="datetime1">
              <a:rPr lang="en-US" smtClean="0"/>
              <a:t>4/1/2020</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9CE358B7-E4C3-459C-B10F-38C3C32E53F6}" type="slidenum">
              <a:rPr lang="ar-IQ" smtClean="0"/>
              <a:t>‹#›</a:t>
            </a:fld>
            <a:endParaRPr lang="ar-IQ"/>
          </a:p>
        </p:txBody>
      </p:sp>
    </p:spTree>
    <p:extLst>
      <p:ext uri="{BB962C8B-B14F-4D97-AF65-F5344CB8AC3E}">
        <p14:creationId xmlns:p14="http://schemas.microsoft.com/office/powerpoint/2010/main" val="2185136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E4BD7E1-C561-4E73-94C4-BE3C3DC777C6}" type="datetime1">
              <a:rPr lang="en-US" smtClean="0"/>
              <a:t>4/1/2020</a:t>
            </a:fld>
            <a:endParaRPr lang="ar-IQ"/>
          </a:p>
        </p:txBody>
      </p:sp>
      <p:sp>
        <p:nvSpPr>
          <p:cNvPr id="8" name="Footer Placeholder 7"/>
          <p:cNvSpPr>
            <a:spLocks noGrp="1"/>
          </p:cNvSpPr>
          <p:nvPr>
            <p:ph type="ftr" sz="quarter" idx="11"/>
          </p:nvPr>
        </p:nvSpPr>
        <p:spPr/>
        <p:txBody>
          <a:bodyPr/>
          <a:lstStyle/>
          <a:p>
            <a:endParaRPr lang="ar-IQ"/>
          </a:p>
        </p:txBody>
      </p:sp>
      <p:sp>
        <p:nvSpPr>
          <p:cNvPr id="9" name="Slide Number Placeholder 8"/>
          <p:cNvSpPr>
            <a:spLocks noGrp="1"/>
          </p:cNvSpPr>
          <p:nvPr>
            <p:ph type="sldNum" sz="quarter" idx="12"/>
          </p:nvPr>
        </p:nvSpPr>
        <p:spPr/>
        <p:txBody>
          <a:bodyPr/>
          <a:lstStyle/>
          <a:p>
            <a:fld id="{9CE358B7-E4C3-459C-B10F-38C3C32E53F6}" type="slidenum">
              <a:rPr lang="ar-IQ" smtClean="0"/>
              <a:t>‹#›</a:t>
            </a:fld>
            <a:endParaRPr lang="ar-IQ"/>
          </a:p>
        </p:txBody>
      </p:sp>
    </p:spTree>
    <p:extLst>
      <p:ext uri="{BB962C8B-B14F-4D97-AF65-F5344CB8AC3E}">
        <p14:creationId xmlns:p14="http://schemas.microsoft.com/office/powerpoint/2010/main" val="3808968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702AE87-5A36-4A42-B280-9F5CECF44C65}" type="datetime1">
              <a:rPr lang="en-US" smtClean="0"/>
              <a:t>4/1/2020</a:t>
            </a:fld>
            <a:endParaRPr lang="ar-IQ"/>
          </a:p>
        </p:txBody>
      </p:sp>
      <p:sp>
        <p:nvSpPr>
          <p:cNvPr id="4" name="Footer Placeholder 3"/>
          <p:cNvSpPr>
            <a:spLocks noGrp="1"/>
          </p:cNvSpPr>
          <p:nvPr>
            <p:ph type="ftr" sz="quarter" idx="11"/>
          </p:nvPr>
        </p:nvSpPr>
        <p:spPr/>
        <p:txBody>
          <a:bodyPr/>
          <a:lstStyle/>
          <a:p>
            <a:endParaRPr lang="ar-IQ"/>
          </a:p>
        </p:txBody>
      </p:sp>
      <p:sp>
        <p:nvSpPr>
          <p:cNvPr id="5" name="Slide Number Placeholder 4"/>
          <p:cNvSpPr>
            <a:spLocks noGrp="1"/>
          </p:cNvSpPr>
          <p:nvPr>
            <p:ph type="sldNum" sz="quarter" idx="12"/>
          </p:nvPr>
        </p:nvSpPr>
        <p:spPr/>
        <p:txBody>
          <a:bodyPr/>
          <a:lstStyle/>
          <a:p>
            <a:fld id="{9CE358B7-E4C3-459C-B10F-38C3C32E53F6}" type="slidenum">
              <a:rPr lang="ar-IQ" smtClean="0"/>
              <a:t>‹#›</a:t>
            </a:fld>
            <a:endParaRPr lang="ar-IQ"/>
          </a:p>
        </p:txBody>
      </p:sp>
    </p:spTree>
    <p:extLst>
      <p:ext uri="{BB962C8B-B14F-4D97-AF65-F5344CB8AC3E}">
        <p14:creationId xmlns:p14="http://schemas.microsoft.com/office/powerpoint/2010/main" val="820538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BC8237-6437-43C8-8ABA-6C171089BB25}" type="datetime1">
              <a:rPr lang="en-US" smtClean="0"/>
              <a:t>4/1/2020</a:t>
            </a:fld>
            <a:endParaRPr lang="ar-IQ"/>
          </a:p>
        </p:txBody>
      </p:sp>
      <p:sp>
        <p:nvSpPr>
          <p:cNvPr id="3" name="Footer Placeholder 2"/>
          <p:cNvSpPr>
            <a:spLocks noGrp="1"/>
          </p:cNvSpPr>
          <p:nvPr>
            <p:ph type="ftr" sz="quarter" idx="11"/>
          </p:nvPr>
        </p:nvSpPr>
        <p:spPr/>
        <p:txBody>
          <a:bodyPr/>
          <a:lstStyle/>
          <a:p>
            <a:endParaRPr lang="ar-IQ"/>
          </a:p>
        </p:txBody>
      </p:sp>
      <p:sp>
        <p:nvSpPr>
          <p:cNvPr id="4" name="Slide Number Placeholder 3"/>
          <p:cNvSpPr>
            <a:spLocks noGrp="1"/>
          </p:cNvSpPr>
          <p:nvPr>
            <p:ph type="sldNum" sz="quarter" idx="12"/>
          </p:nvPr>
        </p:nvSpPr>
        <p:spPr/>
        <p:txBody>
          <a:bodyPr/>
          <a:lstStyle/>
          <a:p>
            <a:fld id="{9CE358B7-E4C3-459C-B10F-38C3C32E53F6}" type="slidenum">
              <a:rPr lang="ar-IQ" smtClean="0"/>
              <a:t>‹#›</a:t>
            </a:fld>
            <a:endParaRPr lang="ar-IQ"/>
          </a:p>
        </p:txBody>
      </p:sp>
    </p:spTree>
    <p:extLst>
      <p:ext uri="{BB962C8B-B14F-4D97-AF65-F5344CB8AC3E}">
        <p14:creationId xmlns:p14="http://schemas.microsoft.com/office/powerpoint/2010/main" val="1798225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F903605C-B5DD-425D-BE11-F45B38FE42A6}" type="datetime1">
              <a:rPr lang="en-US" smtClean="0"/>
              <a:t>4/1/2020</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9CE358B7-E4C3-459C-B10F-38C3C32E53F6}" type="slidenum">
              <a:rPr lang="ar-IQ" smtClean="0"/>
              <a:t>‹#›</a:t>
            </a:fld>
            <a:endParaRPr lang="ar-IQ"/>
          </a:p>
        </p:txBody>
      </p:sp>
    </p:spTree>
    <p:extLst>
      <p:ext uri="{BB962C8B-B14F-4D97-AF65-F5344CB8AC3E}">
        <p14:creationId xmlns:p14="http://schemas.microsoft.com/office/powerpoint/2010/main" val="476264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9A4EE9A-7206-42D1-8A78-EFA1750F0657}" type="datetime1">
              <a:rPr lang="en-US" smtClean="0"/>
              <a:t>4/1/2020</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9CE358B7-E4C3-459C-B10F-38C3C32E53F6}" type="slidenum">
              <a:rPr lang="ar-IQ" smtClean="0"/>
              <a:t>‹#›</a:t>
            </a:fld>
            <a:endParaRPr lang="ar-IQ"/>
          </a:p>
        </p:txBody>
      </p:sp>
    </p:spTree>
    <p:extLst>
      <p:ext uri="{BB962C8B-B14F-4D97-AF65-F5344CB8AC3E}">
        <p14:creationId xmlns:p14="http://schemas.microsoft.com/office/powerpoint/2010/main" val="1010835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3A146441-A0B0-499E-8004-A6B98EFF9135}" type="datetime1">
              <a:rPr lang="en-US" smtClean="0"/>
              <a:t>4/1/2020</a:t>
            </a:fld>
            <a:endParaRPr lang="ar-IQ"/>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ar-IQ"/>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9CE358B7-E4C3-459C-B10F-38C3C32E53F6}" type="slidenum">
              <a:rPr lang="ar-IQ" smtClean="0"/>
              <a:t>‹#›</a:t>
            </a:fld>
            <a:endParaRPr lang="ar-IQ"/>
          </a:p>
        </p:txBody>
      </p:sp>
    </p:spTree>
    <p:extLst>
      <p:ext uri="{BB962C8B-B14F-4D97-AF65-F5344CB8AC3E}">
        <p14:creationId xmlns:p14="http://schemas.microsoft.com/office/powerpoint/2010/main" val="2469710764"/>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hf sldNum="0" hdr="0" ftr="0"/>
  <p:txStyles>
    <p:titleStyle>
      <a:lvl1pPr algn="ctr" defTabSz="457200" rtl="1"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06000" algn="r" defTabSz="457200" rtl="1"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r" defTabSz="457200" rtl="1"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r" defTabSz="457200" rtl="1"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r" defTabSz="457200" rtl="1"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r" defTabSz="457200" rtl="1"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r" defTabSz="457200" rtl="1"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r" defTabSz="457200" rtl="1"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r" defTabSz="457200" rtl="1"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r" defTabSz="457200" rtl="1"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7.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0.png"/><Relationship Id="rId5" Type="http://schemas.openxmlformats.org/officeDocument/2006/relationships/image" Target="../media/image9.gif"/><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1.emf"/></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5.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48.png"/><Relationship Id="rId7"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7.wmf"/><Relationship Id="rId5" Type="http://schemas.openxmlformats.org/officeDocument/2006/relationships/oleObject" Target="../embeddings/oleObject2.bin"/><Relationship Id="rId4" Type="http://schemas.microsoft.com/office/2007/relationships/hdphoto" Target="../media/hdphoto10.wdp"/></Relationships>
</file>

<file path=ppt/slides/_rels/slide2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28.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3.m4a"/><Relationship Id="rId7" Type="http://schemas.microsoft.com/office/2007/relationships/hdphoto" Target="../media/hdphoto1.wdp"/><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1.png"/><Relationship Id="rId5" Type="http://schemas.openxmlformats.org/officeDocument/2006/relationships/slideLayout" Target="../slideLayouts/slideLayout2.xml"/><Relationship Id="rId4" Type="http://schemas.openxmlformats.org/officeDocument/2006/relationships/audio" Target="../media/media3.m4a"/><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55.png"/><Relationship Id="rId1" Type="http://schemas.openxmlformats.org/officeDocument/2006/relationships/slideLayout" Target="../slideLayouts/slideLayout2.xml"/><Relationship Id="rId5" Type="http://schemas.microsoft.com/office/2007/relationships/hdphoto" Target="../media/hdphoto17.wdp"/><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57.png"/><Relationship Id="rId1" Type="http://schemas.openxmlformats.org/officeDocument/2006/relationships/slideLayout" Target="../slideLayouts/slideLayout2.xml"/><Relationship Id="rId5" Type="http://schemas.microsoft.com/office/2007/relationships/hdphoto" Target="../media/hdphoto19.wdp"/><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4.jpg"/><Relationship Id="rId5" Type="http://schemas.microsoft.com/office/2007/relationships/hdphoto" Target="../media/hdphoto2.wdp"/><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18.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88913" y="785091"/>
            <a:ext cx="10807523" cy="4627167"/>
          </a:xfrm>
        </p:spPr>
        <p:txBody>
          <a:bodyPr>
            <a:normAutofit/>
          </a:bodyPr>
          <a:lstStyle/>
          <a:p>
            <a:r>
              <a:rPr lang="en-US" sz="1800" dirty="0" smtClean="0"/>
              <a:t/>
            </a:r>
            <a:br>
              <a:rPr lang="en-US" sz="1800" dirty="0" smtClean="0"/>
            </a:br>
            <a:endParaRPr lang="ar-IQ" sz="1800" dirty="0"/>
          </a:p>
        </p:txBody>
      </p:sp>
      <p:sp>
        <p:nvSpPr>
          <p:cNvPr id="3" name="Subtitle 2"/>
          <p:cNvSpPr>
            <a:spLocks noGrp="1"/>
          </p:cNvSpPr>
          <p:nvPr>
            <p:ph type="subTitle" idx="1"/>
          </p:nvPr>
        </p:nvSpPr>
        <p:spPr>
          <a:xfrm>
            <a:off x="748145" y="618836"/>
            <a:ext cx="10306707" cy="3889989"/>
          </a:xfrm>
        </p:spPr>
        <p:txBody>
          <a:bodyPr/>
          <a:lstStyle/>
          <a:p>
            <a:r>
              <a:rPr lang="en-US" dirty="0" smtClean="0"/>
              <a:t>                    </a:t>
            </a:r>
            <a:r>
              <a:rPr lang="en-US" sz="3600" dirty="0"/>
              <a:t>Anatomy of Digestive system </a:t>
            </a:r>
            <a:endParaRPr lang="en-US" sz="3600" dirty="0" smtClean="0"/>
          </a:p>
          <a:p>
            <a:pPr algn="ctr"/>
            <a:r>
              <a:rPr lang="en-US" dirty="0" smtClean="0"/>
              <a:t> </a:t>
            </a:r>
            <a:r>
              <a:rPr lang="en-US" dirty="0"/>
              <a:t/>
            </a:r>
            <a:br>
              <a:rPr lang="en-US" dirty="0"/>
            </a:br>
            <a:r>
              <a:rPr lang="en-US" dirty="0"/>
              <a:t>Dr.Waleed Al-Kelaby </a:t>
            </a:r>
            <a:br>
              <a:rPr lang="en-US" dirty="0"/>
            </a:br>
            <a:r>
              <a:rPr lang="en-US" dirty="0" smtClean="0"/>
              <a:t>Assist. </a:t>
            </a:r>
            <a:r>
              <a:rPr lang="en-US" dirty="0"/>
              <a:t>prof </a:t>
            </a:r>
            <a:r>
              <a:rPr lang="en-US" dirty="0" smtClean="0"/>
              <a:t>.of anatomy, histology and embryology  dep.</a:t>
            </a:r>
          </a:p>
          <a:p>
            <a:pPr algn="ctr"/>
            <a:r>
              <a:rPr lang="en-US" dirty="0" smtClean="0"/>
              <a:t>  University of </a:t>
            </a:r>
            <a:r>
              <a:rPr lang="en-US" dirty="0" err="1" smtClean="0"/>
              <a:t>kufa</a:t>
            </a:r>
            <a:r>
              <a:rPr lang="en-US" dirty="0" smtClean="0"/>
              <a:t>  </a:t>
            </a:r>
          </a:p>
          <a:p>
            <a:pPr algn="ctr"/>
            <a:r>
              <a:rPr lang="en-US" dirty="0" smtClean="0"/>
              <a:t>Faculty of  veterinary medicine  . </a:t>
            </a:r>
            <a:r>
              <a:rPr lang="en-US" dirty="0"/>
              <a:t/>
            </a:r>
            <a:br>
              <a:rPr lang="en-US" dirty="0"/>
            </a:br>
            <a:r>
              <a:rPr lang="en-US" dirty="0" smtClean="0"/>
              <a:t> </a:t>
            </a:r>
            <a:r>
              <a:rPr lang="en-US" dirty="0"/>
              <a:t/>
            </a:r>
            <a:br>
              <a:rPr lang="en-US" dirty="0"/>
            </a:br>
            <a:endParaRPr lang="ar-IQ" dirty="0"/>
          </a:p>
        </p:txBody>
      </p:sp>
      <p:sp>
        <p:nvSpPr>
          <p:cNvPr id="9" name="Date Placeholder 8"/>
          <p:cNvSpPr>
            <a:spLocks noGrp="1"/>
          </p:cNvSpPr>
          <p:nvPr>
            <p:ph type="dt" sz="half" idx="10"/>
          </p:nvPr>
        </p:nvSpPr>
        <p:spPr/>
        <p:txBody>
          <a:bodyPr/>
          <a:lstStyle/>
          <a:p>
            <a:fld id="{22323D9D-A689-4E18-ABE9-B6ACF6E19A5F}" type="datetime1">
              <a:rPr lang="en-US" smtClean="0"/>
              <a:t>4/1/2020</a:t>
            </a:fld>
            <a:endParaRPr lang="ar-IQ"/>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76375" cy="15049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936" y="147819"/>
            <a:ext cx="1693494" cy="1584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79773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145" y="147783"/>
            <a:ext cx="10686473" cy="1705972"/>
          </a:xfrm>
        </p:spPr>
        <p:txBody>
          <a:bodyPr/>
          <a:lstStyle/>
          <a:p>
            <a:pPr algn="l"/>
            <a:r>
              <a:rPr lang="en-US" b="1" u="sng" dirty="0"/>
              <a:t>Soft </a:t>
            </a:r>
            <a:r>
              <a:rPr lang="en-US" b="1" u="sng" dirty="0" smtClean="0"/>
              <a:t>palate</a:t>
            </a:r>
            <a:r>
              <a:rPr lang="en-US" dirty="0"/>
              <a:t/>
            </a:r>
            <a:br>
              <a:rPr lang="en-US" dirty="0"/>
            </a:br>
            <a:endParaRPr lang="ar-IQ"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53672" y="2054689"/>
            <a:ext cx="2196000" cy="3240580"/>
          </a:xfrm>
        </p:spPr>
      </p:pic>
      <p:sp>
        <p:nvSpPr>
          <p:cNvPr id="4" name="Date Placeholder 3"/>
          <p:cNvSpPr>
            <a:spLocks noGrp="1"/>
          </p:cNvSpPr>
          <p:nvPr>
            <p:ph type="dt" sz="half" idx="10"/>
          </p:nvPr>
        </p:nvSpPr>
        <p:spPr/>
        <p:txBody>
          <a:bodyPr/>
          <a:lstStyle/>
          <a:p>
            <a:fld id="{8E3C3FC9-8771-405D-A443-17C859752620}" type="datetime1">
              <a:rPr lang="en-US" smtClean="0"/>
              <a:t>4/1/2020</a:t>
            </a:fld>
            <a:endParaRPr lang="ar-IQ"/>
          </a:p>
        </p:txBody>
      </p:sp>
      <p:sp>
        <p:nvSpPr>
          <p:cNvPr id="5" name="Rectangle 4"/>
          <p:cNvSpPr/>
          <p:nvPr/>
        </p:nvSpPr>
        <p:spPr>
          <a:xfrm>
            <a:off x="240145" y="1004884"/>
            <a:ext cx="11674764" cy="923330"/>
          </a:xfrm>
          <a:prstGeom prst="rect">
            <a:avLst/>
          </a:prstGeom>
        </p:spPr>
        <p:txBody>
          <a:bodyPr wrap="square">
            <a:spAutoFit/>
          </a:bodyPr>
          <a:lstStyle/>
          <a:p>
            <a:r>
              <a:rPr lang="en-US" b="1" dirty="0">
                <a:latin typeface="Times New Roman" panose="02020603050405020304" pitchFamily="18" charset="0"/>
                <a:ea typeface="Calibri" panose="020F0502020204030204" pitchFamily="34" charset="0"/>
              </a:rPr>
              <a:t> </a:t>
            </a:r>
            <a:r>
              <a:rPr lang="en-US" dirty="0">
                <a:latin typeface="Times New Roman" panose="02020603050405020304" pitchFamily="18" charset="0"/>
                <a:ea typeface="Calibri" panose="020F0502020204030204" pitchFamily="34" charset="0"/>
              </a:rPr>
              <a:t>is the caudal extension of the hard palate</a:t>
            </a:r>
            <a:r>
              <a:rPr lang="en-US" b="1" dirty="0">
                <a:latin typeface="Times New Roman" panose="02020603050405020304" pitchFamily="18" charset="0"/>
                <a:ea typeface="Calibri" panose="020F0502020204030204" pitchFamily="34" charset="0"/>
              </a:rPr>
              <a:t> , </a:t>
            </a:r>
            <a:r>
              <a:rPr lang="en-US" dirty="0">
                <a:latin typeface="Times New Roman" panose="02020603050405020304" pitchFamily="18" charset="0"/>
                <a:ea typeface="Calibri" panose="020F0502020204030204" pitchFamily="34" charset="0"/>
              </a:rPr>
              <a:t>define as the  muscular membranous fold, separate the mouth cavity from the pharynx. Divided the cranial part of the pharynx into two parts, oropharyngeal and nasopharyngeal, the cranial end of soft palate attached with hard palate, while the caudal end is </a:t>
            </a:r>
            <a:r>
              <a:rPr lang="en-US" dirty="0" smtClean="0">
                <a:latin typeface="Times New Roman" panose="02020603050405020304" pitchFamily="18" charset="0"/>
                <a:ea typeface="Calibri" panose="020F0502020204030204" pitchFamily="34" charset="0"/>
              </a:rPr>
              <a:t>free.</a:t>
            </a:r>
            <a:endParaRPr lang="ar-IQ" dirty="0"/>
          </a:p>
        </p:txBody>
      </p:sp>
      <p:cxnSp>
        <p:nvCxnSpPr>
          <p:cNvPr id="10" name="Straight Arrow Connector 9"/>
          <p:cNvCxnSpPr/>
          <p:nvPr/>
        </p:nvCxnSpPr>
        <p:spPr>
          <a:xfrm>
            <a:off x="9199418" y="2863273"/>
            <a:ext cx="1752254" cy="9605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Rectangle 15"/>
          <p:cNvSpPr/>
          <p:nvPr/>
        </p:nvSpPr>
        <p:spPr>
          <a:xfrm>
            <a:off x="8216846" y="2493941"/>
            <a:ext cx="1165704" cy="369332"/>
          </a:xfrm>
          <a:prstGeom prst="rect">
            <a:avLst/>
          </a:prstGeom>
        </p:spPr>
        <p:txBody>
          <a:bodyPr wrap="none">
            <a:spAutoFit/>
          </a:bodyPr>
          <a:lstStyle/>
          <a:p>
            <a:r>
              <a:rPr lang="en-US" dirty="0"/>
              <a:t>Soft </a:t>
            </a:r>
            <a:r>
              <a:rPr lang="en-US" dirty="0" smtClean="0"/>
              <a:t>palate</a:t>
            </a:r>
            <a:endParaRPr lang="ar-IQ" dirty="0"/>
          </a:p>
        </p:txBody>
      </p:sp>
      <p:sp>
        <p:nvSpPr>
          <p:cNvPr id="17" name="Rectangle 16"/>
          <p:cNvSpPr/>
          <p:nvPr/>
        </p:nvSpPr>
        <p:spPr>
          <a:xfrm>
            <a:off x="240145" y="2136339"/>
            <a:ext cx="8044873" cy="1754326"/>
          </a:xfrm>
          <a:prstGeom prst="rect">
            <a:avLst/>
          </a:prstGeom>
        </p:spPr>
        <p:txBody>
          <a:bodyPr wrap="square">
            <a:spAutoFit/>
          </a:bodyPr>
          <a:lstStyle/>
          <a:p>
            <a:pPr algn="just">
              <a:lnSpc>
                <a:spcPct val="150000"/>
              </a:lnSpc>
              <a:spcAft>
                <a:spcPts val="800"/>
              </a:spcAft>
              <a:tabLst>
                <a:tab pos="114300" algn="l"/>
              </a:tabLst>
            </a:pPr>
            <a:r>
              <a:rPr lang="en-US" b="1" dirty="0">
                <a:latin typeface="Times New Roman" panose="02020603050405020304" pitchFamily="18" charset="0"/>
                <a:ea typeface="Calibri" panose="020F0502020204030204" pitchFamily="34" charset="0"/>
                <a:cs typeface="Arial" panose="020B0604020202020204" pitchFamily="34" charset="0"/>
              </a:rPr>
              <a:t>Horse</a:t>
            </a:r>
            <a:r>
              <a:rPr lang="en-US" dirty="0">
                <a:latin typeface="Times New Roman" panose="02020603050405020304" pitchFamily="18" charset="0"/>
                <a:ea typeface="Calibri" panose="020F0502020204030204" pitchFamily="34" charset="0"/>
                <a:cs typeface="Arial" panose="020B0604020202020204" pitchFamily="34" charset="0"/>
              </a:rPr>
              <a:t>: long 15cm. and caudally the free border located near the base of the epiglottis, in the swallowing the cranial part of  epiglottis line against the dorsal surface of the soft palate, so that the horse unable to raise soft palate which is main reason which prevent the horse from vomiting and cannot breathing from mouth.</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8" name="Rectangle 17"/>
          <p:cNvSpPr/>
          <p:nvPr/>
        </p:nvSpPr>
        <p:spPr>
          <a:xfrm>
            <a:off x="382545" y="4407847"/>
            <a:ext cx="6096000" cy="887422"/>
          </a:xfrm>
          <a:prstGeom prst="rect">
            <a:avLst/>
          </a:prstGeom>
        </p:spPr>
        <p:txBody>
          <a:bodyPr>
            <a:spAutoFit/>
          </a:bodyPr>
          <a:lstStyle/>
          <a:p>
            <a:pPr algn="just">
              <a:lnSpc>
                <a:spcPct val="150000"/>
              </a:lnSpc>
              <a:spcAft>
                <a:spcPts val="800"/>
              </a:spcAft>
              <a:tabLst>
                <a:tab pos="114300" algn="l"/>
              </a:tabLst>
            </a:pPr>
            <a:r>
              <a:rPr lang="en-US" b="1" dirty="0">
                <a:latin typeface="Times New Roman" panose="02020603050405020304" pitchFamily="18" charset="0"/>
                <a:ea typeface="Calibri" panose="020F0502020204030204" pitchFamily="34" charset="0"/>
                <a:cs typeface="Arial" panose="020B0604020202020204" pitchFamily="34" charset="0"/>
              </a:rPr>
              <a:t>Pig</a:t>
            </a:r>
            <a:r>
              <a:rPr lang="en-US" dirty="0">
                <a:latin typeface="Times New Roman" panose="02020603050405020304" pitchFamily="18" charset="0"/>
                <a:ea typeface="Calibri" panose="020F0502020204030204" pitchFamily="34" charset="0"/>
                <a:cs typeface="Arial" panose="020B0604020202020204" pitchFamily="34" charset="0"/>
              </a:rPr>
              <a:t>: short, thick and caudal border present rudimentary.</a:t>
            </a:r>
            <a:endParaRPr lang="en-US" sz="1400" dirty="0">
              <a:latin typeface="Calibri" panose="020F0502020204030204" pitchFamily="34" charset="0"/>
              <a:ea typeface="Calibri" panose="020F0502020204030204" pitchFamily="34" charset="0"/>
              <a:cs typeface="Arial" panose="020B0604020202020204" pitchFamily="34" charset="0"/>
            </a:endParaRPr>
          </a:p>
          <a:p>
            <a:r>
              <a:rPr lang="en-US" b="1" dirty="0">
                <a:latin typeface="Times New Roman" panose="02020603050405020304" pitchFamily="18" charset="0"/>
                <a:ea typeface="Calibri" panose="020F0502020204030204" pitchFamily="34" charset="0"/>
              </a:rPr>
              <a:t>Carnivores</a:t>
            </a:r>
            <a:r>
              <a:rPr lang="en-US" dirty="0">
                <a:latin typeface="Times New Roman" panose="02020603050405020304" pitchFamily="18" charset="0"/>
                <a:ea typeface="Calibri" panose="020F0502020204030204" pitchFamily="34" charset="0"/>
              </a:rPr>
              <a:t>: long but not reach to the base of the epiglottis</a:t>
            </a:r>
            <a:endParaRPr lang="ar-IQ" dirty="0"/>
          </a:p>
        </p:txBody>
      </p:sp>
    </p:spTree>
    <p:extLst>
      <p:ext uri="{BB962C8B-B14F-4D97-AF65-F5344CB8AC3E}">
        <p14:creationId xmlns:p14="http://schemas.microsoft.com/office/powerpoint/2010/main" val="23656937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455" y="175492"/>
            <a:ext cx="10898102" cy="1182254"/>
          </a:xfrm>
        </p:spPr>
        <p:txBody>
          <a:bodyPr>
            <a:normAutofit fontScale="90000"/>
          </a:bodyPr>
          <a:lstStyle/>
          <a:p>
            <a:pPr algn="l"/>
            <a:r>
              <a:rPr lang="en-US" b="1" u="sng" dirty="0">
                <a:effectLst/>
              </a:rPr>
              <a:t>The pharynx</a:t>
            </a:r>
            <a:r>
              <a:rPr lang="en-US" b="1" dirty="0">
                <a:effectLst/>
              </a:rPr>
              <a:t>:</a:t>
            </a:r>
            <a:r>
              <a:rPr lang="en-US" dirty="0">
                <a:effectLst/>
              </a:rPr>
              <a:t/>
            </a:r>
            <a:br>
              <a:rPr lang="en-US" dirty="0">
                <a:effectLst/>
              </a:rPr>
            </a:br>
            <a:endParaRPr lang="ar-IQ" dirty="0"/>
          </a:p>
        </p:txBody>
      </p:sp>
      <p:sp>
        <p:nvSpPr>
          <p:cNvPr id="3" name="Content Placeholder 2"/>
          <p:cNvSpPr>
            <a:spLocks noGrp="1"/>
          </p:cNvSpPr>
          <p:nvPr>
            <p:ph idx="1"/>
          </p:nvPr>
        </p:nvSpPr>
        <p:spPr>
          <a:xfrm>
            <a:off x="369455" y="877455"/>
            <a:ext cx="8534400" cy="2939203"/>
          </a:xfrm>
        </p:spPr>
        <p:txBody>
          <a:bodyPr/>
          <a:lstStyle/>
          <a:p>
            <a:pPr algn="just" rtl="0"/>
            <a:r>
              <a:rPr lang="en-US" dirty="0">
                <a:effectLst/>
              </a:rPr>
              <a:t>Is a </a:t>
            </a:r>
            <a:r>
              <a:rPr lang="en-US" dirty="0" err="1">
                <a:effectLst/>
              </a:rPr>
              <a:t>musculomemebranous</a:t>
            </a:r>
            <a:r>
              <a:rPr lang="en-US" dirty="0">
                <a:effectLst/>
              </a:rPr>
              <a:t> sac which belongs to the digestive system and respiratory tract in common, it is funnel in shape which has:</a:t>
            </a:r>
          </a:p>
          <a:p>
            <a:pPr algn="just" rtl="0"/>
            <a:r>
              <a:rPr lang="en-US" dirty="0">
                <a:effectLst/>
              </a:rPr>
              <a:t>1-large opening of the funnel face anteriorly and opens to the mouth and nasal cavity.</a:t>
            </a:r>
          </a:p>
          <a:p>
            <a:pPr algn="just" rtl="0"/>
            <a:r>
              <a:rPr lang="en-US" dirty="0">
                <a:effectLst/>
              </a:rPr>
              <a:t>2-the small opening caudally and continuous by esophagus and larynx. The long axis of it, is directly oblique, it is about 15cm. in length.</a:t>
            </a:r>
          </a:p>
        </p:txBody>
      </p:sp>
      <p:sp>
        <p:nvSpPr>
          <p:cNvPr id="4" name="Date Placeholder 3"/>
          <p:cNvSpPr>
            <a:spLocks noGrp="1"/>
          </p:cNvSpPr>
          <p:nvPr>
            <p:ph type="dt" sz="half" idx="10"/>
          </p:nvPr>
        </p:nvSpPr>
        <p:spPr/>
        <p:txBody>
          <a:bodyPr/>
          <a:lstStyle/>
          <a:p>
            <a:fld id="{8E3C3FC9-8771-405D-A443-17C859752620}" type="datetime1">
              <a:rPr lang="en-US" smtClean="0"/>
              <a:t>4/1/2020</a:t>
            </a:fld>
            <a:endParaRPr lang="ar-IQ"/>
          </a:p>
        </p:txBody>
      </p:sp>
      <p:pic>
        <p:nvPicPr>
          <p:cNvPr id="6" name="Picture 5"/>
          <p:cNvPicPr>
            <a:picLocks noChangeAspect="1"/>
          </p:cNvPicPr>
          <p:nvPr/>
        </p:nvPicPr>
        <p:blipFill>
          <a:blip r:embed="rId2"/>
          <a:stretch>
            <a:fillRect/>
          </a:stretch>
        </p:blipFill>
        <p:spPr>
          <a:xfrm>
            <a:off x="8903855" y="1017604"/>
            <a:ext cx="3132000" cy="20842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453608" y="3198153"/>
            <a:ext cx="4634602" cy="369332"/>
          </a:xfrm>
          <a:prstGeom prst="rect">
            <a:avLst/>
          </a:prstGeom>
        </p:spPr>
        <p:txBody>
          <a:bodyPr wrap="none">
            <a:spAutoFit/>
          </a:bodyPr>
          <a:lstStyle/>
          <a:p>
            <a:r>
              <a:rPr lang="en-US" b="1" dirty="0">
                <a:latin typeface="Times New Roman" panose="02020603050405020304" pitchFamily="18" charset="0"/>
                <a:ea typeface="Calibri" panose="020F0502020204030204" pitchFamily="34" charset="0"/>
              </a:rPr>
              <a:t>The pharyngeal cavity has seven (7) openings</a:t>
            </a:r>
            <a:endParaRPr lang="ar-IQ" dirty="0"/>
          </a:p>
        </p:txBody>
      </p:sp>
      <p:sp>
        <p:nvSpPr>
          <p:cNvPr id="8" name="Rectangle 7"/>
          <p:cNvSpPr/>
          <p:nvPr/>
        </p:nvSpPr>
        <p:spPr>
          <a:xfrm>
            <a:off x="295564" y="3816658"/>
            <a:ext cx="10723418" cy="2580194"/>
          </a:xfrm>
          <a:prstGeom prst="rect">
            <a:avLst/>
          </a:prstGeom>
        </p:spPr>
        <p:txBody>
          <a:bodyPr wrap="square">
            <a:spAutoFit/>
          </a:bodyPr>
          <a:lstStyle/>
          <a:p>
            <a:pPr algn="just">
              <a:lnSpc>
                <a:spcPct val="150000"/>
              </a:lnSpc>
              <a:spcAft>
                <a:spcPts val="800"/>
              </a:spcAft>
              <a:tabLst>
                <a:tab pos="114300" algn="l"/>
              </a:tabLst>
            </a:pPr>
            <a:r>
              <a:rPr lang="en-US" u="sng" dirty="0" smtClean="0">
                <a:latin typeface="Times New Roman" panose="02020603050405020304" pitchFamily="18" charset="0"/>
                <a:ea typeface="Calibri" panose="020F0502020204030204" pitchFamily="34" charset="0"/>
                <a:cs typeface="Arial" panose="020B0604020202020204" pitchFamily="34" charset="0"/>
              </a:rPr>
              <a:t>1-The </a:t>
            </a:r>
            <a:r>
              <a:rPr lang="en-US" u="sng" dirty="0">
                <a:latin typeface="Times New Roman" panose="02020603050405020304" pitchFamily="18" charset="0"/>
                <a:ea typeface="Calibri" panose="020F0502020204030204" pitchFamily="34" charset="0"/>
                <a:cs typeface="Arial" panose="020B0604020202020204" pitchFamily="34" charset="0"/>
              </a:rPr>
              <a:t>paired posterior </a:t>
            </a:r>
            <a:r>
              <a:rPr lang="en-US" u="sng" dirty="0" smtClean="0">
                <a:latin typeface="Times New Roman" panose="02020603050405020304" pitchFamily="18" charset="0"/>
                <a:ea typeface="Calibri" panose="020F0502020204030204" pitchFamily="34" charset="0"/>
                <a:cs typeface="Arial" panose="020B0604020202020204" pitchFamily="34" charset="0"/>
              </a:rPr>
              <a:t>nose</a:t>
            </a:r>
            <a:r>
              <a:rPr lang="en-US" dirty="0" smtClean="0">
                <a:latin typeface="Times New Roman" panose="02020603050405020304" pitchFamily="18" charset="0"/>
                <a:ea typeface="Calibri" panose="020F0502020204030204" pitchFamily="34" charset="0"/>
                <a:cs typeface="Arial" panose="020B0604020202020204" pitchFamily="34" charset="0"/>
              </a:rPr>
              <a:t>.</a:t>
            </a:r>
            <a:endParaRPr lang="en-US" sz="1400" dirty="0">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800"/>
              </a:spcAft>
              <a:tabLst>
                <a:tab pos="114300" algn="l"/>
              </a:tabLst>
            </a:pPr>
            <a:r>
              <a:rPr lang="en-US" u="sng" dirty="0">
                <a:latin typeface="Times New Roman" panose="02020603050405020304" pitchFamily="18" charset="0"/>
                <a:ea typeface="Calibri" panose="020F0502020204030204" pitchFamily="34" charset="0"/>
                <a:cs typeface="Arial" panose="020B0604020202020204" pitchFamily="34" charset="0"/>
              </a:rPr>
              <a:t>2-The paired </a:t>
            </a:r>
            <a:r>
              <a:rPr lang="en-US" u="sng" dirty="0" err="1">
                <a:latin typeface="Times New Roman" panose="02020603050405020304" pitchFamily="18" charset="0"/>
                <a:ea typeface="Calibri" panose="020F0502020204030204" pitchFamily="34" charset="0"/>
                <a:cs typeface="Arial" panose="020B0604020202020204" pitchFamily="34" charset="0"/>
              </a:rPr>
              <a:t>eustachian</a:t>
            </a:r>
            <a:r>
              <a:rPr lang="en-US" u="sng" dirty="0">
                <a:latin typeface="Times New Roman" panose="02020603050405020304" pitchFamily="18" charset="0"/>
                <a:ea typeface="Calibri" panose="020F0502020204030204" pitchFamily="34" charset="0"/>
                <a:cs typeface="Arial" panose="020B0604020202020204" pitchFamily="34" charset="0"/>
              </a:rPr>
              <a:t> tube </a:t>
            </a:r>
            <a:endParaRPr lang="en-US" u="sng" dirty="0" smtClean="0">
              <a:latin typeface="Times New Roman" panose="02020603050405020304" pitchFamily="18" charset="0"/>
              <a:ea typeface="Calibri" panose="020F0502020204030204" pitchFamily="34" charset="0"/>
              <a:cs typeface="Arial" panose="020B0604020202020204" pitchFamily="34" charset="0"/>
            </a:endParaRPr>
          </a:p>
          <a:p>
            <a:pPr algn="just">
              <a:lnSpc>
                <a:spcPct val="150000"/>
              </a:lnSpc>
              <a:spcAft>
                <a:spcPts val="800"/>
              </a:spcAft>
              <a:tabLst>
                <a:tab pos="114300" algn="l"/>
              </a:tabLst>
            </a:pPr>
            <a:r>
              <a:rPr lang="en-US" dirty="0" smtClean="0">
                <a:latin typeface="Times New Roman" panose="02020603050405020304" pitchFamily="18" charset="0"/>
                <a:ea typeface="Calibri" panose="020F0502020204030204" pitchFamily="34" charset="0"/>
              </a:rPr>
              <a:t>3-The </a:t>
            </a:r>
            <a:r>
              <a:rPr lang="en-US" u="sng" dirty="0">
                <a:latin typeface="Times New Roman" panose="02020603050405020304" pitchFamily="18" charset="0"/>
                <a:ea typeface="Calibri" panose="020F0502020204030204" pitchFamily="34" charset="0"/>
              </a:rPr>
              <a:t>oral opening (</a:t>
            </a:r>
            <a:r>
              <a:rPr lang="en-US" u="sng" dirty="0" err="1">
                <a:latin typeface="Times New Roman" panose="02020603050405020304" pitchFamily="18" charset="0"/>
                <a:ea typeface="Calibri" panose="020F0502020204030204" pitchFamily="34" charset="0"/>
              </a:rPr>
              <a:t>aditus</a:t>
            </a:r>
            <a:r>
              <a:rPr lang="en-US" u="sng" dirty="0">
                <a:latin typeface="Times New Roman" panose="02020603050405020304" pitchFamily="18" charset="0"/>
                <a:ea typeface="Calibri" panose="020F0502020204030204" pitchFamily="34" charset="0"/>
              </a:rPr>
              <a:t> pharynges</a:t>
            </a:r>
            <a:r>
              <a:rPr lang="en-US" dirty="0" smtClean="0">
                <a:latin typeface="Times New Roman" panose="02020603050405020304" pitchFamily="18" charset="0"/>
                <a:ea typeface="Calibri" panose="020F0502020204030204" pitchFamily="34" charset="0"/>
              </a:rPr>
              <a:t>)-</a:t>
            </a:r>
          </a:p>
          <a:p>
            <a:pPr algn="just">
              <a:lnSpc>
                <a:spcPct val="150000"/>
              </a:lnSpc>
              <a:spcAft>
                <a:spcPts val="800"/>
              </a:spcAft>
              <a:tabLst>
                <a:tab pos="114300" algn="l"/>
              </a:tabLst>
            </a:pPr>
            <a:r>
              <a:rPr lang="en-US" u="sng" dirty="0" smtClean="0"/>
              <a:t>4-The </a:t>
            </a:r>
            <a:r>
              <a:rPr lang="en-US" u="sng" dirty="0"/>
              <a:t>laryngeal opening </a:t>
            </a:r>
            <a:r>
              <a:rPr lang="en-US" u="sng" dirty="0" smtClean="0"/>
              <a:t>        </a:t>
            </a:r>
          </a:p>
          <a:p>
            <a:pPr algn="just">
              <a:lnSpc>
                <a:spcPct val="150000"/>
              </a:lnSpc>
              <a:spcAft>
                <a:spcPts val="800"/>
              </a:spcAft>
              <a:tabLst>
                <a:tab pos="114300" algn="l"/>
              </a:tabLst>
            </a:pPr>
            <a:r>
              <a:rPr lang="en-US" u="sng" dirty="0" smtClean="0"/>
              <a:t> 5- The esophagus opening </a:t>
            </a:r>
            <a:endParaRPr lang="ar-IQ" u="sng" dirty="0"/>
          </a:p>
        </p:txBody>
      </p:sp>
    </p:spTree>
    <p:extLst>
      <p:ext uri="{BB962C8B-B14F-4D97-AF65-F5344CB8AC3E}">
        <p14:creationId xmlns:p14="http://schemas.microsoft.com/office/powerpoint/2010/main" val="1385193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359" y="230737"/>
            <a:ext cx="10353762" cy="970450"/>
          </a:xfrm>
        </p:spPr>
        <p:txBody>
          <a:bodyPr>
            <a:normAutofit/>
          </a:bodyPr>
          <a:lstStyle/>
          <a:p>
            <a:pPr algn="l" rtl="0"/>
            <a:r>
              <a:rPr lang="en-US" sz="3200" b="1" u="sng" dirty="0">
                <a:effectLst/>
              </a:rPr>
              <a:t>Lymphatic organs of the pharynx (tonsils):</a:t>
            </a:r>
            <a:endParaRPr lang="en-US" sz="3200" dirty="0">
              <a:effectLst/>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77366" y="911441"/>
            <a:ext cx="2916000" cy="22527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Date Placeholder 3"/>
          <p:cNvSpPr>
            <a:spLocks noGrp="1"/>
          </p:cNvSpPr>
          <p:nvPr>
            <p:ph type="dt" sz="half" idx="10"/>
          </p:nvPr>
        </p:nvSpPr>
        <p:spPr/>
        <p:txBody>
          <a:bodyPr/>
          <a:lstStyle/>
          <a:p>
            <a:fld id="{8E3C3FC9-8771-405D-A443-17C859752620}" type="datetime1">
              <a:rPr lang="en-US" smtClean="0"/>
              <a:t>4/1/2020</a:t>
            </a:fld>
            <a:endParaRPr lang="ar-IQ"/>
          </a:p>
        </p:txBody>
      </p:sp>
      <p:sp>
        <p:nvSpPr>
          <p:cNvPr id="6" name="Rectangle 5"/>
          <p:cNvSpPr/>
          <p:nvPr/>
        </p:nvSpPr>
        <p:spPr>
          <a:xfrm>
            <a:off x="332509" y="956907"/>
            <a:ext cx="8543636" cy="1754326"/>
          </a:xfrm>
          <a:prstGeom prst="rect">
            <a:avLst/>
          </a:prstGeom>
        </p:spPr>
        <p:txBody>
          <a:bodyPr wrap="square">
            <a:spAutoFit/>
          </a:bodyPr>
          <a:lstStyle/>
          <a:p>
            <a:pPr algn="just">
              <a:lnSpc>
                <a:spcPct val="150000"/>
              </a:lnSpc>
              <a:spcAft>
                <a:spcPts val="800"/>
              </a:spcAft>
              <a:tabLst>
                <a:tab pos="1524000" algn="l"/>
                <a:tab pos="3602990" algn="l"/>
              </a:tabLst>
            </a:pPr>
            <a:r>
              <a:rPr lang="en-US" dirty="0">
                <a:latin typeface="Times New Roman" panose="02020603050405020304" pitchFamily="18" charset="0"/>
                <a:ea typeface="Calibri" panose="020F0502020204030204" pitchFamily="34" charset="0"/>
                <a:cs typeface="Arial" panose="020B0604020202020204" pitchFamily="34" charset="0"/>
              </a:rPr>
              <a:t>lymphatic organs consist of combination of the large number of lymph nodules with diffuse lymphatic tissue. there are two types (follicular tonsils and non-follicular tonsil) and the both are surrounded by connective tissue capsule and well supplied blood vessels .they have efferent lymphatic, but not have afferent lymphatic.</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Rectangle 6"/>
          <p:cNvSpPr/>
          <p:nvPr/>
        </p:nvSpPr>
        <p:spPr>
          <a:xfrm>
            <a:off x="332509" y="2967335"/>
            <a:ext cx="8811491" cy="463397"/>
          </a:xfrm>
          <a:prstGeom prst="rect">
            <a:avLst/>
          </a:prstGeom>
        </p:spPr>
        <p:txBody>
          <a:bodyPr wrap="square">
            <a:spAutoFit/>
          </a:bodyPr>
          <a:lstStyle/>
          <a:p>
            <a:pPr algn="just">
              <a:lnSpc>
                <a:spcPct val="150000"/>
              </a:lnSpc>
              <a:spcAft>
                <a:spcPts val="800"/>
              </a:spcAft>
              <a:tabLst>
                <a:tab pos="1524000" algn="l"/>
                <a:tab pos="3602990" algn="l"/>
              </a:tabLst>
            </a:pPr>
            <a:r>
              <a:rPr lang="en-US" b="1" dirty="0">
                <a:solidFill>
                  <a:srgbClr val="FFFF00"/>
                </a:solidFill>
                <a:latin typeface="Times New Roman" panose="02020603050405020304" pitchFamily="18" charset="0"/>
                <a:ea typeface="Calibri" panose="020F0502020204030204" pitchFamily="34" charset="0"/>
                <a:cs typeface="Arial" panose="020B0604020202020204" pitchFamily="34" charset="0"/>
              </a:rPr>
              <a:t>The tonsils named according to their position in the pharynx</a:t>
            </a:r>
            <a:r>
              <a:rPr lang="en-US" dirty="0">
                <a:solidFill>
                  <a:srgbClr val="FFFF00"/>
                </a:solidFill>
                <a:latin typeface="Times New Roman" panose="02020603050405020304" pitchFamily="18" charset="0"/>
                <a:ea typeface="Calibri" panose="020F0502020204030204" pitchFamily="34" charset="0"/>
                <a:cs typeface="Arial" panose="020B0604020202020204" pitchFamily="34" charset="0"/>
              </a:rPr>
              <a:t>:</a:t>
            </a:r>
            <a:endParaRPr lang="en-US" sz="1400" dirty="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8" name="Rectangle 7"/>
          <p:cNvSpPr/>
          <p:nvPr/>
        </p:nvSpPr>
        <p:spPr>
          <a:xfrm>
            <a:off x="238845" y="3417337"/>
            <a:ext cx="8811491" cy="3098284"/>
          </a:xfrm>
          <a:prstGeom prst="rect">
            <a:avLst/>
          </a:prstGeom>
        </p:spPr>
        <p:txBody>
          <a:bodyPr wrap="square">
            <a:spAutoFit/>
          </a:bodyPr>
          <a:lstStyle/>
          <a:p>
            <a:pPr>
              <a:lnSpc>
                <a:spcPct val="150000"/>
              </a:lnSpc>
              <a:spcAft>
                <a:spcPts val="800"/>
              </a:spcAft>
              <a:tabLst>
                <a:tab pos="1524000" algn="l"/>
                <a:tab pos="3602990" algn="l"/>
              </a:tabLst>
            </a:pPr>
            <a:r>
              <a:rPr lang="en-US" b="1" dirty="0">
                <a:latin typeface="Times New Roman" panose="02020603050405020304" pitchFamily="18" charset="0"/>
                <a:ea typeface="Calibri" panose="020F0502020204030204" pitchFamily="34" charset="0"/>
                <a:cs typeface="Arial" panose="020B0604020202020204" pitchFamily="34" charset="0"/>
              </a:rPr>
              <a:t>1-lingual tonsil</a:t>
            </a:r>
            <a:r>
              <a:rPr lang="en-US" dirty="0">
                <a:latin typeface="Times New Roman" panose="02020603050405020304" pitchFamily="18" charset="0"/>
                <a:ea typeface="Calibri" panose="020F0502020204030204" pitchFamily="34" charset="0"/>
                <a:cs typeface="Arial" panose="020B0604020202020204" pitchFamily="34" charset="0"/>
              </a:rPr>
              <a:t>: </a:t>
            </a:r>
            <a:endParaRPr lang="en-US" dirty="0" smtClean="0">
              <a:latin typeface="Times New Roman" panose="02020603050405020304" pitchFamily="18" charset="0"/>
              <a:ea typeface="Calibri" panose="020F0502020204030204" pitchFamily="34" charset="0"/>
              <a:cs typeface="Arial" panose="020B0604020202020204" pitchFamily="34" charset="0"/>
            </a:endParaRPr>
          </a:p>
          <a:p>
            <a:pPr>
              <a:lnSpc>
                <a:spcPct val="150000"/>
              </a:lnSpc>
              <a:spcAft>
                <a:spcPts val="800"/>
              </a:spcAft>
              <a:tabLst>
                <a:tab pos="1524000" algn="l"/>
                <a:tab pos="3602990" algn="l"/>
              </a:tabLst>
            </a:pPr>
            <a:r>
              <a:rPr lang="en-US" b="1" dirty="0" smtClean="0">
                <a:latin typeface="Times New Roman" panose="02020603050405020304" pitchFamily="18" charset="0"/>
                <a:ea typeface="Calibri" panose="020F0502020204030204" pitchFamily="34" charset="0"/>
                <a:cs typeface="Arial" panose="020B0604020202020204" pitchFamily="34" charset="0"/>
              </a:rPr>
              <a:t>2-palato-tonsil</a:t>
            </a:r>
            <a:r>
              <a:rPr lang="en-US" dirty="0" smtClean="0">
                <a:latin typeface="Times New Roman" panose="02020603050405020304" pitchFamily="18" charset="0"/>
                <a:ea typeface="Calibri" panose="020F0502020204030204" pitchFamily="34" charset="0"/>
                <a:cs typeface="Arial" panose="020B0604020202020204" pitchFamily="34" charset="0"/>
              </a:rPr>
              <a:t>:</a:t>
            </a:r>
            <a:endParaRPr lang="en-US" sz="1400" dirty="0">
              <a:latin typeface="Calibri" panose="020F0502020204030204" pitchFamily="34" charset="0"/>
              <a:ea typeface="Calibri" panose="020F0502020204030204" pitchFamily="34" charset="0"/>
              <a:cs typeface="Arial" panose="020B0604020202020204" pitchFamily="34" charset="0"/>
            </a:endParaRPr>
          </a:p>
          <a:p>
            <a:pPr>
              <a:lnSpc>
                <a:spcPct val="150000"/>
              </a:lnSpc>
              <a:spcAft>
                <a:spcPts val="800"/>
              </a:spcAft>
              <a:tabLst>
                <a:tab pos="1524000" algn="l"/>
                <a:tab pos="3602990" algn="l"/>
              </a:tabLst>
            </a:pPr>
            <a:r>
              <a:rPr lang="en-US" b="1" dirty="0">
                <a:latin typeface="Times New Roman" panose="02020603050405020304" pitchFamily="18" charset="0"/>
                <a:ea typeface="Calibri" panose="020F0502020204030204" pitchFamily="34" charset="0"/>
                <a:cs typeface="Arial" panose="020B0604020202020204" pitchFamily="34" charset="0"/>
              </a:rPr>
              <a:t>3-tonsil of soft </a:t>
            </a:r>
            <a:r>
              <a:rPr lang="en-US" b="1" dirty="0" smtClean="0">
                <a:latin typeface="Times New Roman" panose="02020603050405020304" pitchFamily="18" charset="0"/>
                <a:ea typeface="Calibri" panose="020F0502020204030204" pitchFamily="34" charset="0"/>
                <a:cs typeface="Arial" panose="020B0604020202020204" pitchFamily="34" charset="0"/>
              </a:rPr>
              <a:t>palate</a:t>
            </a:r>
            <a:r>
              <a:rPr lang="en-US" dirty="0" smtClean="0">
                <a:latin typeface="Times New Roman" panose="02020603050405020304" pitchFamily="18" charset="0"/>
                <a:ea typeface="Calibri" panose="020F0502020204030204" pitchFamily="34" charset="0"/>
                <a:cs typeface="Arial" panose="020B0604020202020204" pitchFamily="34" charset="0"/>
              </a:rPr>
              <a:t>.</a:t>
            </a:r>
            <a:endParaRPr lang="en-US" sz="1400" dirty="0">
              <a:latin typeface="Calibri" panose="020F0502020204030204" pitchFamily="34" charset="0"/>
              <a:ea typeface="Calibri" panose="020F0502020204030204" pitchFamily="34" charset="0"/>
              <a:cs typeface="Arial" panose="020B0604020202020204" pitchFamily="34" charset="0"/>
            </a:endParaRPr>
          </a:p>
          <a:p>
            <a:pPr>
              <a:lnSpc>
                <a:spcPct val="150000"/>
              </a:lnSpc>
              <a:spcAft>
                <a:spcPts val="800"/>
              </a:spcAft>
              <a:tabLst>
                <a:tab pos="1524000" algn="l"/>
                <a:tab pos="3602990" algn="l"/>
              </a:tabLst>
            </a:pPr>
            <a:r>
              <a:rPr lang="en-US" b="1" dirty="0">
                <a:latin typeface="Times New Roman" panose="02020603050405020304" pitchFamily="18" charset="0"/>
                <a:ea typeface="Calibri" panose="020F0502020204030204" pitchFamily="34" charset="0"/>
                <a:cs typeface="Arial" panose="020B0604020202020204" pitchFamily="34" charset="0"/>
              </a:rPr>
              <a:t>4-paraepiglottis tonsil:</a:t>
            </a:r>
            <a:r>
              <a:rPr lang="en-US" dirty="0">
                <a:latin typeface="Times New Roman" panose="02020603050405020304" pitchFamily="18" charset="0"/>
                <a:ea typeface="Calibri" panose="020F0502020204030204" pitchFamily="34" charset="0"/>
                <a:cs typeface="Arial" panose="020B0604020202020204" pitchFamily="34" charset="0"/>
              </a:rPr>
              <a:t> </a:t>
            </a:r>
            <a:endParaRPr lang="en-US" dirty="0" smtClean="0">
              <a:latin typeface="Times New Roman" panose="02020603050405020304" pitchFamily="18" charset="0"/>
              <a:ea typeface="Calibri" panose="020F0502020204030204" pitchFamily="34" charset="0"/>
              <a:cs typeface="Arial" panose="020B0604020202020204" pitchFamily="34" charset="0"/>
            </a:endParaRPr>
          </a:p>
          <a:p>
            <a:pPr>
              <a:lnSpc>
                <a:spcPct val="150000"/>
              </a:lnSpc>
              <a:spcAft>
                <a:spcPts val="800"/>
              </a:spcAft>
              <a:tabLst>
                <a:tab pos="1524000" algn="l"/>
                <a:tab pos="3602990" algn="l"/>
              </a:tabLst>
            </a:pPr>
            <a:r>
              <a:rPr lang="en-US" b="1" dirty="0" smtClean="0">
                <a:latin typeface="Times New Roman" panose="02020603050405020304" pitchFamily="18" charset="0"/>
                <a:ea typeface="Calibri" panose="020F0502020204030204" pitchFamily="34" charset="0"/>
                <a:cs typeface="Arial" panose="020B0604020202020204" pitchFamily="34" charset="0"/>
              </a:rPr>
              <a:t>5-pharyngeal </a:t>
            </a:r>
            <a:r>
              <a:rPr lang="en-US" b="1" dirty="0">
                <a:latin typeface="Times New Roman" panose="02020603050405020304" pitchFamily="18" charset="0"/>
                <a:ea typeface="Calibri" panose="020F0502020204030204" pitchFamily="34" charset="0"/>
                <a:cs typeface="Arial" panose="020B0604020202020204" pitchFamily="34" charset="0"/>
              </a:rPr>
              <a:t>tonsil</a:t>
            </a:r>
            <a:r>
              <a:rPr lang="en-US" dirty="0" smtClean="0">
                <a:latin typeface="Times New Roman" panose="02020603050405020304" pitchFamily="18" charset="0"/>
                <a:ea typeface="Calibri" panose="020F0502020204030204" pitchFamily="34" charset="0"/>
                <a:cs typeface="Arial" panose="020B0604020202020204" pitchFamily="34" charset="0"/>
              </a:rPr>
              <a:t>:</a:t>
            </a:r>
            <a:endParaRPr lang="en-US" sz="1400" dirty="0">
              <a:latin typeface="Calibri" panose="020F0502020204030204" pitchFamily="34" charset="0"/>
              <a:ea typeface="Calibri" panose="020F0502020204030204" pitchFamily="34" charset="0"/>
              <a:cs typeface="Arial" panose="020B0604020202020204" pitchFamily="34" charset="0"/>
            </a:endParaRPr>
          </a:p>
          <a:p>
            <a:pPr>
              <a:lnSpc>
                <a:spcPct val="150000"/>
              </a:lnSpc>
              <a:spcAft>
                <a:spcPts val="800"/>
              </a:spcAft>
              <a:tabLst>
                <a:tab pos="1524000" algn="l"/>
                <a:tab pos="3602990" algn="l"/>
              </a:tabLst>
            </a:pPr>
            <a:r>
              <a:rPr lang="en-US" b="1" dirty="0">
                <a:latin typeface="Times New Roman" panose="02020603050405020304" pitchFamily="18" charset="0"/>
                <a:ea typeface="Calibri" panose="020F0502020204030204" pitchFamily="34" charset="0"/>
                <a:cs typeface="Arial" panose="020B0604020202020204" pitchFamily="34" charset="0"/>
              </a:rPr>
              <a:t>6-tubal tonsil</a:t>
            </a:r>
            <a:r>
              <a:rPr lang="en-US" dirty="0" smtClean="0">
                <a:latin typeface="Times New Roman" panose="02020603050405020304" pitchFamily="18" charset="0"/>
                <a:ea typeface="Calibri" panose="020F0502020204030204" pitchFamily="34" charset="0"/>
                <a:cs typeface="Arial" panose="020B0604020202020204" pitchFamily="34" charset="0"/>
              </a:rPr>
              <a:t>:</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91920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455" y="230737"/>
            <a:ext cx="10990465" cy="970450"/>
          </a:xfrm>
        </p:spPr>
        <p:txBody>
          <a:bodyPr>
            <a:normAutofit/>
          </a:bodyPr>
          <a:lstStyle/>
          <a:p>
            <a:pPr algn="l"/>
            <a:r>
              <a:rPr lang="en-US" sz="2800" b="1" u="sng" dirty="0">
                <a:effectLst/>
              </a:rPr>
              <a:t>The tongue (</a:t>
            </a:r>
            <a:r>
              <a:rPr lang="en-US" sz="2800" b="1" u="sng" dirty="0" err="1">
                <a:effectLst/>
              </a:rPr>
              <a:t>lingu</a:t>
            </a:r>
            <a:r>
              <a:rPr lang="en-US" sz="2800" b="1" u="sng" dirty="0">
                <a:effectLst/>
              </a:rPr>
              <a:t>, </a:t>
            </a:r>
            <a:r>
              <a:rPr lang="en-US" sz="2800" b="1" u="sng" dirty="0" err="1">
                <a:effectLst/>
              </a:rPr>
              <a:t>glossa</a:t>
            </a:r>
            <a:r>
              <a:rPr lang="en-US" sz="2800" b="1" u="sng" dirty="0">
                <a:effectLst/>
              </a:rPr>
              <a:t>)</a:t>
            </a:r>
            <a:r>
              <a:rPr lang="en-US" sz="2800" dirty="0">
                <a:effectLst/>
              </a:rPr>
              <a:t/>
            </a:r>
            <a:br>
              <a:rPr lang="en-US" sz="2800" dirty="0">
                <a:effectLst/>
              </a:rPr>
            </a:br>
            <a:endParaRPr lang="ar-IQ" sz="2800" dirty="0"/>
          </a:p>
        </p:txBody>
      </p:sp>
      <p:sp>
        <p:nvSpPr>
          <p:cNvPr id="4" name="Date Placeholder 3"/>
          <p:cNvSpPr>
            <a:spLocks noGrp="1"/>
          </p:cNvSpPr>
          <p:nvPr>
            <p:ph type="dt" sz="half" idx="10"/>
          </p:nvPr>
        </p:nvSpPr>
        <p:spPr/>
        <p:txBody>
          <a:bodyPr/>
          <a:lstStyle/>
          <a:p>
            <a:fld id="{8E3C3FC9-8771-405D-A443-17C859752620}" type="datetime1">
              <a:rPr lang="en-US" smtClean="0"/>
              <a:t>4/1/2020</a:t>
            </a:fld>
            <a:endParaRPr lang="ar-IQ"/>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667001" y="230736"/>
            <a:ext cx="3124255" cy="630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277091" y="858982"/>
            <a:ext cx="8321963" cy="4606389"/>
          </a:xfrm>
          <a:prstGeom prst="rect">
            <a:avLst/>
          </a:prstGeom>
        </p:spPr>
        <p:txBody>
          <a:bodyPr wrap="square">
            <a:spAutoFit/>
          </a:bodyPr>
          <a:lstStyle/>
          <a:p>
            <a:pPr algn="just">
              <a:lnSpc>
                <a:spcPct val="150000"/>
              </a:lnSpc>
              <a:spcAft>
                <a:spcPts val="800"/>
              </a:spcAft>
              <a:tabLst>
                <a:tab pos="114300" algn="l"/>
              </a:tabLst>
            </a:pPr>
            <a:r>
              <a:rPr lang="en-US" sz="1600" dirty="0">
                <a:latin typeface="Times New Roman" panose="02020603050405020304" pitchFamily="18" charset="0"/>
                <a:ea typeface="Calibri" panose="020F0502020204030204" pitchFamily="34" charset="0"/>
                <a:cs typeface="Arial" panose="020B0604020202020204" pitchFamily="34" charset="0"/>
              </a:rPr>
              <a:t>Is muscular membrane filing the mouth cavity, between body of mandible, it fills the oral cavity proper, the shape of it different according</a:t>
            </a:r>
            <a:endParaRPr lang="en-US" sz="1600" dirty="0">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800"/>
              </a:spcAft>
              <a:tabLst>
                <a:tab pos="114300" algn="l"/>
              </a:tabLst>
            </a:pPr>
            <a:r>
              <a:rPr lang="en-US" sz="1600" dirty="0">
                <a:latin typeface="Times New Roman" panose="02020603050405020304" pitchFamily="18" charset="0"/>
                <a:ea typeface="Calibri" panose="020F0502020204030204" pitchFamily="34" charset="0"/>
                <a:cs typeface="Arial" panose="020B0604020202020204" pitchFamily="34" charset="0"/>
              </a:rPr>
              <a:t> to the species of animal, it consist of:</a:t>
            </a:r>
            <a:endParaRPr lang="en-US" sz="1600" dirty="0">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800"/>
              </a:spcAft>
              <a:tabLst>
                <a:tab pos="114300" algn="l"/>
              </a:tabLst>
            </a:pPr>
            <a:r>
              <a:rPr lang="en-US" sz="1600" b="1" dirty="0">
                <a:solidFill>
                  <a:srgbClr val="FFFF00"/>
                </a:solidFill>
                <a:latin typeface="Times New Roman" panose="02020603050405020304" pitchFamily="18" charset="0"/>
                <a:ea typeface="Calibri" panose="020F0502020204030204" pitchFamily="34" charset="0"/>
                <a:cs typeface="Arial" panose="020B0604020202020204" pitchFamily="34" charset="0"/>
              </a:rPr>
              <a:t>1-the root </a:t>
            </a:r>
            <a:r>
              <a:rPr lang="en-US" sz="1600" b="1" dirty="0">
                <a:latin typeface="Times New Roman" panose="02020603050405020304" pitchFamily="18" charset="0"/>
                <a:ea typeface="Calibri" panose="020F0502020204030204" pitchFamily="34" charset="0"/>
                <a:cs typeface="Arial" panose="020B0604020202020204" pitchFamily="34" charset="0"/>
              </a:rPr>
              <a:t>(radix lingua</a:t>
            </a:r>
            <a:r>
              <a:rPr lang="en-US" sz="1600" dirty="0" smtClean="0">
                <a:latin typeface="Times New Roman" panose="02020603050405020304" pitchFamily="18" charset="0"/>
                <a:ea typeface="Calibri" panose="020F0502020204030204" pitchFamily="34" charset="0"/>
                <a:cs typeface="Arial" panose="020B0604020202020204" pitchFamily="34" charset="0"/>
              </a:rPr>
              <a:t>):.</a:t>
            </a:r>
            <a:r>
              <a:rPr lang="en-US" sz="1600" b="1" dirty="0" smtClean="0">
                <a:solidFill>
                  <a:srgbClr val="FFFF00"/>
                </a:solidFill>
                <a:latin typeface="Times New Roman" panose="02020603050405020304" pitchFamily="18" charset="0"/>
                <a:ea typeface="Calibri" panose="020F0502020204030204" pitchFamily="34" charset="0"/>
                <a:cs typeface="Arial" panose="020B0604020202020204" pitchFamily="34" charset="0"/>
              </a:rPr>
              <a:t>2-the body:</a:t>
            </a:r>
            <a:r>
              <a:rPr lang="en-US" sz="1600" b="1" dirty="0">
                <a:solidFill>
                  <a:srgbClr val="FFFF00"/>
                </a:solidFill>
                <a:latin typeface="Times New Roman" panose="02020603050405020304" pitchFamily="18" charset="0"/>
                <a:ea typeface="Calibri" panose="020F0502020204030204" pitchFamily="34" charset="0"/>
                <a:cs typeface="Arial" panose="020B0604020202020204" pitchFamily="34" charset="0"/>
              </a:rPr>
              <a:t>3-the apex (toe):</a:t>
            </a:r>
            <a:r>
              <a:rPr lang="en-US" sz="1600" dirty="0">
                <a:solidFill>
                  <a:srgbClr val="FFFF00"/>
                </a:solidFill>
                <a:latin typeface="Times New Roman" panose="02020603050405020304" pitchFamily="18" charset="0"/>
                <a:ea typeface="Calibri" panose="020F0502020204030204" pitchFamily="34" charset="0"/>
                <a:cs typeface="Arial" panose="020B0604020202020204" pitchFamily="34" charset="0"/>
              </a:rPr>
              <a:t>, frenulum </a:t>
            </a:r>
            <a:r>
              <a:rPr lang="en-US" sz="1600" dirty="0" err="1">
                <a:solidFill>
                  <a:srgbClr val="FFFF00"/>
                </a:solidFill>
                <a:latin typeface="Times New Roman" panose="02020603050405020304" pitchFamily="18" charset="0"/>
                <a:ea typeface="Calibri" panose="020F0502020204030204" pitchFamily="34" charset="0"/>
                <a:cs typeface="Arial" panose="020B0604020202020204" pitchFamily="34" charset="0"/>
              </a:rPr>
              <a:t>linga.</a:t>
            </a:r>
            <a:r>
              <a:rPr lang="en-US" sz="1600" b="1" dirty="0" err="1">
                <a:solidFill>
                  <a:srgbClr val="FFFF00"/>
                </a:solidFill>
                <a:latin typeface="Times New Roman" panose="02020603050405020304" pitchFamily="18" charset="0"/>
                <a:ea typeface="Calibri" panose="020F0502020204030204" pitchFamily="34" charset="0"/>
                <a:cs typeface="Arial" panose="020B0604020202020204" pitchFamily="34" charset="0"/>
              </a:rPr>
              <a:t>Function</a:t>
            </a:r>
            <a:r>
              <a:rPr lang="en-US" sz="1600" b="1" dirty="0">
                <a:solidFill>
                  <a:srgbClr val="FFFF00"/>
                </a:solidFill>
                <a:latin typeface="Times New Roman" panose="02020603050405020304" pitchFamily="18" charset="0"/>
                <a:ea typeface="Calibri" panose="020F0502020204030204" pitchFamily="34" charset="0"/>
                <a:cs typeface="Arial" panose="020B0604020202020204" pitchFamily="34" charset="0"/>
              </a:rPr>
              <a:t> of lingua</a:t>
            </a:r>
            <a:r>
              <a:rPr lang="en-US" sz="1600" dirty="0">
                <a:solidFill>
                  <a:srgbClr val="FFFF00"/>
                </a:solidFill>
                <a:latin typeface="Times New Roman" panose="02020603050405020304" pitchFamily="18" charset="0"/>
                <a:ea typeface="Calibri" panose="020F0502020204030204" pitchFamily="34" charset="0"/>
                <a:cs typeface="Arial" panose="020B0604020202020204" pitchFamily="34" charset="0"/>
              </a:rPr>
              <a:t>:</a:t>
            </a:r>
            <a:endParaRPr lang="en-US" sz="1600" dirty="0">
              <a:solidFill>
                <a:srgbClr val="FFFF00"/>
              </a:solidFill>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800"/>
              </a:spcAft>
              <a:tabLst>
                <a:tab pos="114300" algn="l"/>
              </a:tabLst>
            </a:pPr>
            <a:r>
              <a:rPr lang="en-US" sz="1600" dirty="0" smtClean="0">
                <a:latin typeface="Times New Roman" panose="02020603050405020304" pitchFamily="18" charset="0"/>
                <a:ea typeface="Calibri" panose="020F0502020204030204" pitchFamily="34" charset="0"/>
                <a:cs typeface="Arial" panose="020B0604020202020204" pitchFamily="34" charset="0"/>
              </a:rPr>
              <a:t>surfaces</a:t>
            </a:r>
            <a:r>
              <a:rPr lang="en-US" sz="1600" dirty="0">
                <a:latin typeface="Times New Roman" panose="02020603050405020304" pitchFamily="18" charset="0"/>
                <a:ea typeface="Calibri" panose="020F0502020204030204" pitchFamily="34" charset="0"/>
                <a:cs typeface="Arial" panose="020B0604020202020204" pitchFamily="34" charset="0"/>
              </a:rPr>
              <a:t>, except in dog have two surfaces:</a:t>
            </a:r>
            <a:endParaRPr lang="en-US" sz="1600" dirty="0">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800"/>
              </a:spcAft>
              <a:tabLst>
                <a:tab pos="114300" algn="l"/>
              </a:tabLst>
            </a:pPr>
            <a:r>
              <a:rPr lang="en-US" sz="1600" dirty="0">
                <a:latin typeface="Times New Roman" panose="02020603050405020304" pitchFamily="18" charset="0"/>
                <a:ea typeface="Calibri" panose="020F0502020204030204" pitchFamily="34" charset="0"/>
                <a:cs typeface="Arial" panose="020B0604020202020204" pitchFamily="34" charset="0"/>
              </a:rPr>
              <a:t>A-dorsal surface (dorsum</a:t>
            </a:r>
            <a:r>
              <a:rPr lang="en-US" sz="1600" dirty="0" smtClean="0">
                <a:latin typeface="Times New Roman" panose="02020603050405020304" pitchFamily="18" charset="0"/>
                <a:ea typeface="Calibri" panose="020F0502020204030204" pitchFamily="34" charset="0"/>
                <a:cs typeface="Arial" panose="020B0604020202020204" pitchFamily="34" charset="0"/>
              </a:rPr>
              <a:t>).B-lateral </a:t>
            </a:r>
            <a:r>
              <a:rPr lang="en-US" sz="1600" dirty="0">
                <a:latin typeface="Times New Roman" panose="02020603050405020304" pitchFamily="18" charset="0"/>
                <a:ea typeface="Calibri" panose="020F0502020204030204" pitchFamily="34" charset="0"/>
                <a:cs typeface="Arial" panose="020B0604020202020204" pitchFamily="34" charset="0"/>
              </a:rPr>
              <a:t>surface: it is flat, become round and </a:t>
            </a:r>
            <a:r>
              <a:rPr lang="en-US" sz="1600" dirty="0" smtClean="0">
                <a:latin typeface="Times New Roman" panose="02020603050405020304" pitchFamily="18" charset="0"/>
                <a:ea typeface="Calibri" panose="020F0502020204030204" pitchFamily="34" charset="0"/>
                <a:cs typeface="Arial" panose="020B0604020202020204" pitchFamily="34" charset="0"/>
              </a:rPr>
              <a:t> C-ventral </a:t>
            </a:r>
            <a:r>
              <a:rPr lang="en-US" sz="1600" dirty="0">
                <a:latin typeface="Times New Roman" panose="02020603050405020304" pitchFamily="18" charset="0"/>
                <a:ea typeface="Calibri" panose="020F0502020204030204" pitchFamily="34" charset="0"/>
                <a:cs typeface="Arial" panose="020B0604020202020204" pitchFamily="34" charset="0"/>
              </a:rPr>
              <a:t>surface: </a:t>
            </a:r>
            <a:endParaRPr lang="en-US" sz="1600" dirty="0" smtClean="0">
              <a:latin typeface="Times New Roman" panose="02020603050405020304" pitchFamily="18" charset="0"/>
              <a:ea typeface="Calibri" panose="020F0502020204030204" pitchFamily="34" charset="0"/>
              <a:cs typeface="Arial" panose="020B0604020202020204" pitchFamily="34" charset="0"/>
            </a:endParaRPr>
          </a:p>
          <a:p>
            <a:pPr algn="just">
              <a:lnSpc>
                <a:spcPct val="150000"/>
              </a:lnSpc>
              <a:spcAft>
                <a:spcPts val="800"/>
              </a:spcAft>
              <a:tabLst>
                <a:tab pos="114300" algn="l"/>
              </a:tabLst>
            </a:pPr>
            <a:r>
              <a:rPr lang="en-US" sz="1600" b="1" dirty="0" smtClean="0">
                <a:latin typeface="Times New Roman" panose="02020603050405020304" pitchFamily="18" charset="0"/>
                <a:ea typeface="Calibri" panose="020F0502020204030204" pitchFamily="34" charset="0"/>
                <a:cs typeface="Arial" panose="020B0604020202020204" pitchFamily="34" charset="0"/>
              </a:rPr>
              <a:t>3-the </a:t>
            </a:r>
            <a:r>
              <a:rPr lang="en-US" sz="1600" b="1" dirty="0">
                <a:latin typeface="Times New Roman" panose="02020603050405020304" pitchFamily="18" charset="0"/>
                <a:ea typeface="Calibri" panose="020F0502020204030204" pitchFamily="34" charset="0"/>
                <a:cs typeface="Arial" panose="020B0604020202020204" pitchFamily="34" charset="0"/>
              </a:rPr>
              <a:t>apex (toe</a:t>
            </a:r>
            <a:r>
              <a:rPr lang="en-US" sz="1600" b="1" dirty="0" smtClean="0">
                <a:latin typeface="Times New Roman" panose="02020603050405020304" pitchFamily="18" charset="0"/>
                <a:ea typeface="Calibri" panose="020F0502020204030204" pitchFamily="34" charset="0"/>
                <a:cs typeface="Arial" panose="020B0604020202020204" pitchFamily="34" charset="0"/>
              </a:rPr>
              <a:t>):</a:t>
            </a:r>
            <a:r>
              <a:rPr lang="en-US" sz="1600" dirty="0" smtClean="0">
                <a:latin typeface="Times New Roman" panose="02020603050405020304" pitchFamily="18" charset="0"/>
                <a:ea typeface="Calibri" panose="020F0502020204030204" pitchFamily="34" charset="0"/>
                <a:cs typeface="Arial" panose="020B0604020202020204" pitchFamily="34" charset="0"/>
              </a:rPr>
              <a:t>, frenulum </a:t>
            </a:r>
            <a:r>
              <a:rPr lang="en-US" sz="1600" dirty="0" err="1" smtClean="0">
                <a:latin typeface="Times New Roman" panose="02020603050405020304" pitchFamily="18" charset="0"/>
                <a:ea typeface="Calibri" panose="020F0502020204030204" pitchFamily="34" charset="0"/>
                <a:cs typeface="Arial" panose="020B0604020202020204" pitchFamily="34" charset="0"/>
              </a:rPr>
              <a:t>linga.</a:t>
            </a:r>
            <a:r>
              <a:rPr lang="en-US" sz="1600" b="1" dirty="0" err="1" smtClean="0">
                <a:latin typeface="Times New Roman" panose="02020603050405020304" pitchFamily="18" charset="0"/>
                <a:ea typeface="Calibri" panose="020F0502020204030204" pitchFamily="34" charset="0"/>
                <a:cs typeface="Arial" panose="020B0604020202020204" pitchFamily="34" charset="0"/>
              </a:rPr>
              <a:t>Function</a:t>
            </a:r>
            <a:r>
              <a:rPr lang="en-US" sz="1600" b="1" dirty="0" smtClean="0">
                <a:latin typeface="Times New Roman" panose="02020603050405020304" pitchFamily="18" charset="0"/>
                <a:ea typeface="Calibri" panose="020F0502020204030204" pitchFamily="34" charset="0"/>
                <a:cs typeface="Arial" panose="020B0604020202020204" pitchFamily="34" charset="0"/>
              </a:rPr>
              <a:t> </a:t>
            </a:r>
            <a:r>
              <a:rPr lang="en-US" sz="1600" b="1" dirty="0">
                <a:latin typeface="Times New Roman" panose="02020603050405020304" pitchFamily="18" charset="0"/>
                <a:ea typeface="Calibri" panose="020F0502020204030204" pitchFamily="34" charset="0"/>
                <a:cs typeface="Arial" panose="020B0604020202020204" pitchFamily="34" charset="0"/>
              </a:rPr>
              <a:t>of lingua</a:t>
            </a:r>
            <a:r>
              <a:rPr lang="en-US" sz="1600" dirty="0">
                <a:latin typeface="Times New Roman" panose="02020603050405020304" pitchFamily="18" charset="0"/>
                <a:ea typeface="Calibri" panose="020F0502020204030204" pitchFamily="34" charset="0"/>
                <a:cs typeface="Arial" panose="020B0604020202020204" pitchFamily="34" charset="0"/>
              </a:rPr>
              <a:t>:</a:t>
            </a:r>
            <a:endParaRPr lang="en-US" sz="1600" dirty="0">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800"/>
              </a:spcAft>
              <a:tabLst>
                <a:tab pos="114300" algn="l"/>
                <a:tab pos="3026410" algn="l"/>
              </a:tabLst>
            </a:pPr>
            <a:r>
              <a:rPr lang="en-US" sz="1600" dirty="0">
                <a:latin typeface="Times New Roman" panose="02020603050405020304" pitchFamily="18" charset="0"/>
                <a:ea typeface="Calibri" panose="020F0502020204030204" pitchFamily="34" charset="0"/>
                <a:cs typeface="Arial" panose="020B0604020202020204" pitchFamily="34" charset="0"/>
              </a:rPr>
              <a:t>1-main fold for the intake solid and liquid.  </a:t>
            </a:r>
            <a:r>
              <a:rPr lang="en-US" sz="1600" dirty="0" smtClean="0">
                <a:latin typeface="Times New Roman" panose="02020603050405020304" pitchFamily="18" charset="0"/>
                <a:ea typeface="Calibri" panose="020F0502020204030204" pitchFamily="34" charset="0"/>
                <a:cs typeface="Arial" panose="020B0604020202020204" pitchFamily="34" charset="0"/>
              </a:rPr>
              <a:t>          </a:t>
            </a:r>
            <a:r>
              <a:rPr lang="en-US" sz="1600" dirty="0">
                <a:latin typeface="Times New Roman" panose="02020603050405020304" pitchFamily="18" charset="0"/>
                <a:ea typeface="Calibri" panose="020F0502020204030204" pitchFamily="34" charset="0"/>
                <a:cs typeface="Arial" panose="020B0604020202020204" pitchFamily="34" charset="0"/>
              </a:rPr>
              <a:t>2-it is important tactile organ taste of food.</a:t>
            </a:r>
            <a:endParaRPr lang="en-US" sz="1600" dirty="0">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800"/>
              </a:spcAft>
              <a:tabLst>
                <a:tab pos="114300" algn="l"/>
              </a:tabLst>
            </a:pPr>
            <a:r>
              <a:rPr lang="en-US" sz="1600" dirty="0">
                <a:latin typeface="Times New Roman" panose="02020603050405020304" pitchFamily="18" charset="0"/>
                <a:ea typeface="Calibri" panose="020F0502020204030204" pitchFamily="34" charset="0"/>
                <a:cs typeface="Arial" panose="020B0604020202020204" pitchFamily="34" charset="0"/>
              </a:rPr>
              <a:t>3 it is important in the mastication of food swallowing.     </a:t>
            </a:r>
            <a:endParaRPr lang="en-US" sz="1600" dirty="0">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800"/>
              </a:spcAft>
              <a:tabLst>
                <a:tab pos="114300" algn="l"/>
              </a:tabLst>
            </a:pPr>
            <a:r>
              <a:rPr lang="en-US" sz="1600" dirty="0">
                <a:latin typeface="Times New Roman" panose="02020603050405020304" pitchFamily="18" charset="0"/>
                <a:ea typeface="Calibri" panose="020F0502020204030204" pitchFamily="34" charset="0"/>
                <a:cs typeface="Arial" panose="020B0604020202020204" pitchFamily="34" charset="0"/>
              </a:rPr>
              <a:t>4-can is use for cleaning the skin and hair.</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59771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982" y="230909"/>
            <a:ext cx="10916575" cy="1349141"/>
          </a:xfrm>
        </p:spPr>
        <p:txBody>
          <a:bodyPr>
            <a:normAutofit/>
          </a:bodyPr>
          <a:lstStyle/>
          <a:p>
            <a:pPr algn="l"/>
            <a:r>
              <a:rPr lang="en-US" sz="3200" b="1" dirty="0">
                <a:effectLst/>
              </a:rPr>
              <a:t>Structure of tongue</a:t>
            </a:r>
            <a:r>
              <a:rPr lang="en-US" sz="3200" dirty="0">
                <a:effectLst/>
              </a:rPr>
              <a:t/>
            </a:r>
            <a:br>
              <a:rPr lang="en-US" sz="3200" dirty="0">
                <a:effectLst/>
              </a:rPr>
            </a:br>
            <a:endParaRPr lang="ar-IQ" sz="3200" dirty="0"/>
          </a:p>
        </p:txBody>
      </p:sp>
      <p:sp>
        <p:nvSpPr>
          <p:cNvPr id="4" name="Date Placeholder 3"/>
          <p:cNvSpPr>
            <a:spLocks noGrp="1"/>
          </p:cNvSpPr>
          <p:nvPr>
            <p:ph type="dt" sz="half" idx="10"/>
          </p:nvPr>
        </p:nvSpPr>
        <p:spPr/>
        <p:txBody>
          <a:bodyPr/>
          <a:lstStyle/>
          <a:p>
            <a:fld id="{8E3C3FC9-8771-405D-A443-17C859752620}" type="datetime1">
              <a:rPr lang="en-US" smtClean="0"/>
              <a:t>4/1/2020</a:t>
            </a:fld>
            <a:endParaRPr lang="ar-IQ"/>
          </a:p>
        </p:txBody>
      </p:sp>
      <p:sp>
        <p:nvSpPr>
          <p:cNvPr id="10" name="Rectangle 9"/>
          <p:cNvSpPr/>
          <p:nvPr/>
        </p:nvSpPr>
        <p:spPr>
          <a:xfrm>
            <a:off x="277091" y="1082021"/>
            <a:ext cx="8931564" cy="6001643"/>
          </a:xfrm>
          <a:prstGeom prst="rect">
            <a:avLst/>
          </a:prstGeom>
        </p:spPr>
        <p:txBody>
          <a:bodyPr wrap="square">
            <a:spAutoFit/>
          </a:bodyPr>
          <a:lstStyle/>
          <a:p>
            <a:pPr algn="just">
              <a:lnSpc>
                <a:spcPct val="150000"/>
              </a:lnSpc>
              <a:spcAft>
                <a:spcPts val="800"/>
              </a:spcAft>
              <a:tabLst>
                <a:tab pos="2743200" algn="ctr"/>
              </a:tabLst>
            </a:pPr>
            <a:r>
              <a:rPr lang="en-US" dirty="0">
                <a:latin typeface="Times New Roman" panose="02020603050405020304" pitchFamily="18" charset="0"/>
                <a:ea typeface="Calibri" panose="020F0502020204030204" pitchFamily="34" charset="0"/>
                <a:cs typeface="Arial" panose="020B0604020202020204" pitchFamily="34" charset="0"/>
              </a:rPr>
              <a:t>1-Intrinsic muscle</a:t>
            </a:r>
            <a:r>
              <a:rPr lang="en-US" dirty="0" smtClean="0">
                <a:latin typeface="Times New Roman" panose="02020603050405020304" pitchFamily="18" charset="0"/>
                <a:ea typeface="Calibri" panose="020F0502020204030204" pitchFamily="34" charset="0"/>
                <a:cs typeface="Arial" panose="020B0604020202020204" pitchFamily="34" charset="0"/>
              </a:rPr>
              <a:t>:.</a:t>
            </a:r>
            <a:endParaRPr lang="en-US" sz="1400" dirty="0">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800"/>
              </a:spcAft>
              <a:tabLst>
                <a:tab pos="2743200" algn="ctr"/>
              </a:tabLst>
            </a:pPr>
            <a:r>
              <a:rPr lang="en-US" dirty="0">
                <a:latin typeface="Times New Roman" panose="02020603050405020304" pitchFamily="18" charset="0"/>
                <a:ea typeface="Calibri" panose="020F0502020204030204" pitchFamily="34" charset="0"/>
                <a:cs typeface="Arial" panose="020B0604020202020204" pitchFamily="34" charset="0"/>
              </a:rPr>
              <a:t>2-Lingual glands</a:t>
            </a:r>
            <a:r>
              <a:rPr lang="en-US" dirty="0" smtClean="0">
                <a:latin typeface="Times New Roman" panose="02020603050405020304" pitchFamily="18" charset="0"/>
                <a:ea typeface="Calibri" panose="020F0502020204030204" pitchFamily="34" charset="0"/>
                <a:cs typeface="Arial" panose="020B0604020202020204" pitchFamily="34" charset="0"/>
              </a:rPr>
              <a:t>:.</a:t>
            </a:r>
            <a:endParaRPr lang="en-US" sz="1400" dirty="0">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800"/>
              </a:spcAft>
              <a:tabLst>
                <a:tab pos="2743200" algn="ctr"/>
              </a:tabLst>
            </a:pPr>
            <a:r>
              <a:rPr lang="en-US" dirty="0">
                <a:latin typeface="Times New Roman" panose="02020603050405020304" pitchFamily="18" charset="0"/>
                <a:ea typeface="Calibri" panose="020F0502020204030204" pitchFamily="34" charset="0"/>
                <a:cs typeface="Arial" panose="020B0604020202020204" pitchFamily="34" charset="0"/>
              </a:rPr>
              <a:t>3-Mucous membranous: </a:t>
            </a:r>
            <a:endParaRPr lang="en-US" dirty="0" smtClean="0">
              <a:latin typeface="Times New Roman" panose="02020603050405020304" pitchFamily="18" charset="0"/>
              <a:ea typeface="Calibri" panose="020F0502020204030204" pitchFamily="34" charset="0"/>
              <a:cs typeface="Arial" panose="020B0604020202020204" pitchFamily="34" charset="0"/>
            </a:endParaRPr>
          </a:p>
          <a:p>
            <a:pPr lvl="0" defTabSz="914400" eaLnBrk="0" fontAlgn="base" hangingPunct="0">
              <a:spcBef>
                <a:spcPct val="0"/>
              </a:spcBef>
              <a:spcAft>
                <a:spcPct val="0"/>
              </a:spcAft>
              <a:tabLst>
                <a:tab pos="2743200" algn="ctr"/>
              </a:tabLst>
            </a:pPr>
            <a:r>
              <a:rPr lang="en-US" b="1" u="sng" dirty="0" smtClean="0">
                <a:solidFill>
                  <a:srgbClr val="FFFF00"/>
                </a:solidFill>
                <a:latin typeface="Times New Roman" panose="02020603050405020304" pitchFamily="18" charset="0"/>
                <a:ea typeface="Calibri" panose="020F0502020204030204" pitchFamily="34" charset="0"/>
                <a:cs typeface="Arial" panose="020B0604020202020204" pitchFamily="34" charset="0"/>
              </a:rPr>
              <a:t>A-Mechanical papillae  </a:t>
            </a:r>
          </a:p>
          <a:p>
            <a:pPr lvl="0" defTabSz="914400" eaLnBrk="0" fontAlgn="base" hangingPunct="0">
              <a:spcBef>
                <a:spcPct val="0"/>
              </a:spcBef>
              <a:spcAft>
                <a:spcPct val="0"/>
              </a:spcAft>
              <a:tabLst>
                <a:tab pos="2743200" algn="ctr"/>
              </a:tabLst>
            </a:pPr>
            <a:r>
              <a:rPr lang="en-US" b="1" dirty="0" smtClean="0">
                <a:latin typeface="Times New Roman" panose="02020603050405020304" pitchFamily="18" charset="0"/>
                <a:ea typeface="Calibri" panose="020F0502020204030204" pitchFamily="34" charset="0"/>
                <a:cs typeface="Arial" panose="020B0604020202020204" pitchFamily="34" charset="0"/>
              </a:rPr>
              <a:t>                                                               </a:t>
            </a:r>
            <a:endParaRPr lang="en-US" altLang="ar-IQ" sz="800" dirty="0"/>
          </a:p>
          <a:p>
            <a:pPr lvl="0" defTabSz="914400" eaLnBrk="0" fontAlgn="base" hangingPunct="0">
              <a:spcBef>
                <a:spcPct val="0"/>
              </a:spcBef>
              <a:spcAft>
                <a:spcPct val="0"/>
              </a:spcAft>
              <a:tabLst>
                <a:tab pos="114300" algn="l"/>
                <a:tab pos="1916113" algn="l"/>
              </a:tabLst>
            </a:pPr>
            <a:r>
              <a:rPr lang="en-US" dirty="0" smtClean="0">
                <a:latin typeface="Times New Roman" panose="02020603050405020304" pitchFamily="18" charset="0"/>
                <a:ea typeface="Calibri" panose="020F0502020204030204" pitchFamily="34" charset="0"/>
                <a:cs typeface="Arial" panose="020B0604020202020204" pitchFamily="34" charset="0"/>
              </a:rPr>
              <a:t>1-</a:t>
            </a:r>
            <a:r>
              <a:rPr lang="en-US" b="1" dirty="0" smtClean="0">
                <a:latin typeface="Times New Roman" panose="02020603050405020304" pitchFamily="18" charset="0"/>
                <a:ea typeface="Calibri" panose="020F0502020204030204" pitchFamily="34" charset="0"/>
                <a:cs typeface="Arial" panose="020B0604020202020204" pitchFamily="34" charset="0"/>
              </a:rPr>
              <a:t>Conical papillae </a:t>
            </a:r>
          </a:p>
          <a:p>
            <a:pPr lvl="0" defTabSz="914400" eaLnBrk="0" fontAlgn="base" hangingPunct="0">
              <a:spcBef>
                <a:spcPct val="0"/>
              </a:spcBef>
              <a:spcAft>
                <a:spcPct val="0"/>
              </a:spcAft>
              <a:tabLst>
                <a:tab pos="2743200" algn="ctr"/>
              </a:tabLst>
            </a:pPr>
            <a:r>
              <a:rPr lang="en-US" altLang="ar-IQ" dirty="0">
                <a:latin typeface="Times New Roman" panose="02020603050405020304" pitchFamily="18" charset="0"/>
                <a:ea typeface="Calibri" panose="020F0502020204030204" pitchFamily="34" charset="0"/>
                <a:cs typeface="Times New Roman" panose="02020603050405020304" pitchFamily="18" charset="0"/>
              </a:rPr>
              <a:t>2-</a:t>
            </a:r>
            <a:r>
              <a:rPr lang="en-US" altLang="ar-IQ" b="1" dirty="0">
                <a:latin typeface="Times New Roman" panose="02020603050405020304" pitchFamily="18" charset="0"/>
                <a:ea typeface="Calibri" panose="020F0502020204030204" pitchFamily="34" charset="0"/>
                <a:cs typeface="Times New Roman" panose="02020603050405020304" pitchFamily="18" charset="0"/>
              </a:rPr>
              <a:t>Lenticular papillae</a:t>
            </a:r>
            <a:r>
              <a:rPr lang="en-US" altLang="ar-IQ" dirty="0">
                <a:latin typeface="Times New Roman" panose="02020603050405020304" pitchFamily="18" charset="0"/>
                <a:ea typeface="Calibri" panose="020F0502020204030204" pitchFamily="34" charset="0"/>
                <a:cs typeface="Times New Roman" panose="02020603050405020304" pitchFamily="18" charset="0"/>
              </a:rPr>
              <a:t> </a:t>
            </a:r>
            <a:endParaRPr lang="en-US" altLang="ar-IQ" dirty="0" smtClean="0">
              <a:latin typeface="Times New Roman" panose="02020603050405020304" pitchFamily="18" charset="0"/>
              <a:ea typeface="Calibri" panose="020F0502020204030204" pitchFamily="34" charset="0"/>
              <a:cs typeface="Times New Roman" panose="02020603050405020304" pitchFamily="18" charset="0"/>
            </a:endParaRPr>
          </a:p>
          <a:p>
            <a:pPr lvl="0" defTabSz="914400" eaLnBrk="0" fontAlgn="base" hangingPunct="0">
              <a:spcBef>
                <a:spcPct val="0"/>
              </a:spcBef>
              <a:spcAft>
                <a:spcPct val="0"/>
              </a:spcAft>
              <a:tabLst>
                <a:tab pos="2743200" algn="ctr"/>
              </a:tabLst>
            </a:pPr>
            <a:r>
              <a:rPr lang="en-US" altLang="ar-IQ" dirty="0" smtClean="0">
                <a:latin typeface="Times New Roman" panose="02020603050405020304" pitchFamily="18" charset="0"/>
                <a:ea typeface="Calibri" panose="020F0502020204030204" pitchFamily="34" charset="0"/>
                <a:cs typeface="Times New Roman" panose="02020603050405020304" pitchFamily="18" charset="0"/>
              </a:rPr>
              <a:t>3-</a:t>
            </a:r>
            <a:r>
              <a:rPr lang="en-US" altLang="ar-IQ" b="1" dirty="0" smtClean="0">
                <a:latin typeface="Times New Roman" panose="02020603050405020304" pitchFamily="18" charset="0"/>
                <a:ea typeface="Calibri" panose="020F0502020204030204" pitchFamily="34" charset="0"/>
                <a:cs typeface="Times New Roman" panose="02020603050405020304" pitchFamily="18" charset="0"/>
              </a:rPr>
              <a:t>Filliform </a:t>
            </a:r>
            <a:r>
              <a:rPr lang="en-US" altLang="ar-IQ" b="1" dirty="0">
                <a:latin typeface="Times New Roman" panose="02020603050405020304" pitchFamily="18" charset="0"/>
                <a:ea typeface="Calibri" panose="020F0502020204030204" pitchFamily="34" charset="0"/>
                <a:cs typeface="Times New Roman" panose="02020603050405020304" pitchFamily="18" charset="0"/>
              </a:rPr>
              <a:t>papillae</a:t>
            </a:r>
            <a:r>
              <a:rPr lang="en-US" altLang="ar-IQ" dirty="0">
                <a:latin typeface="Times New Roman" panose="02020603050405020304" pitchFamily="18" charset="0"/>
                <a:ea typeface="Calibri" panose="020F0502020204030204" pitchFamily="34" charset="0"/>
                <a:cs typeface="Times New Roman" panose="02020603050405020304" pitchFamily="18" charset="0"/>
              </a:rPr>
              <a:t> </a:t>
            </a:r>
            <a:endParaRPr lang="en-US" altLang="ar-IQ" dirty="0" smtClean="0">
              <a:latin typeface="Times New Roman" panose="02020603050405020304" pitchFamily="18" charset="0"/>
              <a:ea typeface="Calibri" panose="020F0502020204030204" pitchFamily="34" charset="0"/>
              <a:cs typeface="Times New Roman" panose="02020603050405020304" pitchFamily="18" charset="0"/>
            </a:endParaRPr>
          </a:p>
          <a:p>
            <a:pPr lvl="0" defTabSz="914400" eaLnBrk="0" fontAlgn="base" hangingPunct="0">
              <a:spcBef>
                <a:spcPct val="0"/>
              </a:spcBef>
              <a:spcAft>
                <a:spcPct val="0"/>
              </a:spcAft>
              <a:tabLst>
                <a:tab pos="2743200" algn="ctr"/>
              </a:tabLst>
            </a:pPr>
            <a:endParaRPr lang="en-US" altLang="ar-IQ" dirty="0">
              <a:latin typeface="Times New Roman" panose="02020603050405020304" pitchFamily="18" charset="0"/>
              <a:ea typeface="Calibri" panose="020F0502020204030204" pitchFamily="34" charset="0"/>
              <a:cs typeface="Times New Roman" panose="02020603050405020304" pitchFamily="18" charset="0"/>
            </a:endParaRPr>
          </a:p>
          <a:p>
            <a:pPr lvl="0" defTabSz="914400" eaLnBrk="0" fontAlgn="base" hangingPunct="0">
              <a:spcBef>
                <a:spcPct val="0"/>
              </a:spcBef>
              <a:spcAft>
                <a:spcPct val="0"/>
              </a:spcAft>
              <a:tabLst>
                <a:tab pos="2743200" algn="ctr"/>
              </a:tabLst>
            </a:pPr>
            <a:endParaRPr lang="en-US" altLang="ar-IQ" dirty="0" smtClean="0">
              <a:latin typeface="Times New Roman" panose="02020603050405020304" pitchFamily="18" charset="0"/>
              <a:ea typeface="Calibri" panose="020F0502020204030204" pitchFamily="34" charset="0"/>
              <a:cs typeface="Times New Roman" panose="02020603050405020304" pitchFamily="18" charset="0"/>
            </a:endParaRPr>
          </a:p>
          <a:p>
            <a:pPr lvl="0" defTabSz="914400" eaLnBrk="0" fontAlgn="base" hangingPunct="0">
              <a:spcBef>
                <a:spcPct val="0"/>
              </a:spcBef>
              <a:spcAft>
                <a:spcPct val="0"/>
              </a:spcAft>
              <a:tabLst>
                <a:tab pos="2743200" algn="ctr"/>
              </a:tabLst>
            </a:pPr>
            <a:r>
              <a:rPr lang="en-US" altLang="ar-IQ" b="1" u="sng"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B-Gustatory </a:t>
            </a:r>
            <a:r>
              <a:rPr lang="en-US" altLang="ar-IQ" b="1"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papillae</a:t>
            </a:r>
            <a:endParaRPr lang="en-US" b="1" u="sng" dirty="0" smtClean="0">
              <a:solidFill>
                <a:srgbClr val="FFFF00"/>
              </a:solidFill>
              <a:latin typeface="Times New Roman" panose="02020603050405020304" pitchFamily="18" charset="0"/>
              <a:ea typeface="Calibri" panose="020F0502020204030204" pitchFamily="34" charset="0"/>
              <a:cs typeface="Arial" panose="020B0604020202020204" pitchFamily="34" charset="0"/>
            </a:endParaRPr>
          </a:p>
          <a:p>
            <a:pPr lvl="0" defTabSz="914400" eaLnBrk="0" fontAlgn="base" hangingPunct="0">
              <a:spcBef>
                <a:spcPct val="0"/>
              </a:spcBef>
              <a:spcAft>
                <a:spcPct val="0"/>
              </a:spcAft>
              <a:tabLst>
                <a:tab pos="114300" algn="l"/>
                <a:tab pos="1916113" algn="l"/>
              </a:tabLst>
            </a:pPr>
            <a:endParaRPr lang="en-US" altLang="ar-IQ" b="1" dirty="0">
              <a:latin typeface="Times New Roman" panose="02020603050405020304" pitchFamily="18" charset="0"/>
              <a:ea typeface="Calibri" panose="020F0502020204030204" pitchFamily="34" charset="0"/>
              <a:cs typeface="Arial" panose="020B0604020202020204" pitchFamily="34" charset="0"/>
            </a:endParaRPr>
          </a:p>
          <a:p>
            <a:pPr lvl="0" defTabSz="914400" eaLnBrk="0" fontAlgn="base" hangingPunct="0">
              <a:spcBef>
                <a:spcPct val="0"/>
              </a:spcBef>
              <a:spcAft>
                <a:spcPct val="0"/>
              </a:spcAft>
              <a:tabLst>
                <a:tab pos="114300" algn="l"/>
                <a:tab pos="1916113" algn="l"/>
              </a:tabLst>
            </a:pPr>
            <a:r>
              <a:rPr lang="en-US" altLang="ar-IQ" b="1" dirty="0" smtClean="0">
                <a:latin typeface="Times New Roman" panose="02020603050405020304" pitchFamily="18" charset="0"/>
                <a:ea typeface="Calibri" panose="020F0502020204030204" pitchFamily="34" charset="0"/>
                <a:cs typeface="Times New Roman" panose="02020603050405020304" pitchFamily="18" charset="0"/>
              </a:rPr>
              <a:t>1-Fungiform</a:t>
            </a:r>
            <a:r>
              <a:rPr lang="en-US" altLang="ar-IQ" dirty="0">
                <a:latin typeface="Times New Roman" panose="02020603050405020304" pitchFamily="18" charset="0"/>
                <a:ea typeface="Calibri" panose="020F0502020204030204" pitchFamily="34" charset="0"/>
                <a:cs typeface="Times New Roman" panose="02020603050405020304" pitchFamily="18" charset="0"/>
              </a:rPr>
              <a:t>: </a:t>
            </a:r>
          </a:p>
          <a:p>
            <a:pPr lvl="0" defTabSz="914400" eaLnBrk="0" fontAlgn="base" hangingPunct="0">
              <a:spcBef>
                <a:spcPct val="0"/>
              </a:spcBef>
              <a:spcAft>
                <a:spcPct val="0"/>
              </a:spcAft>
              <a:tabLst>
                <a:tab pos="114300" algn="l"/>
                <a:tab pos="1916113" algn="l"/>
              </a:tabLst>
            </a:pPr>
            <a:r>
              <a:rPr lang="en-US" altLang="ar-IQ" b="1" dirty="0">
                <a:latin typeface="Times New Roman" panose="02020603050405020304" pitchFamily="18" charset="0"/>
                <a:ea typeface="Calibri" panose="020F0502020204030204" pitchFamily="34" charset="0"/>
                <a:cs typeface="Times New Roman" panose="02020603050405020304" pitchFamily="18" charset="0"/>
              </a:rPr>
              <a:t>2-Vallate papillae</a:t>
            </a:r>
            <a:r>
              <a:rPr lang="en-US" altLang="ar-IQ" dirty="0">
                <a:latin typeface="Times New Roman" panose="02020603050405020304" pitchFamily="18" charset="0"/>
                <a:ea typeface="Calibri" panose="020F0502020204030204" pitchFamily="34" charset="0"/>
                <a:cs typeface="Times New Roman" panose="02020603050405020304" pitchFamily="18" charset="0"/>
              </a:rPr>
              <a:t>: </a:t>
            </a:r>
          </a:p>
          <a:p>
            <a:pPr lvl="0" defTabSz="914400" eaLnBrk="0" fontAlgn="base" hangingPunct="0">
              <a:spcBef>
                <a:spcPct val="0"/>
              </a:spcBef>
              <a:spcAft>
                <a:spcPct val="0"/>
              </a:spcAft>
              <a:tabLst>
                <a:tab pos="114300" algn="l"/>
                <a:tab pos="1916113" algn="l"/>
              </a:tabLst>
            </a:pPr>
            <a:r>
              <a:rPr lang="en-US" altLang="ar-IQ" dirty="0">
                <a:latin typeface="Times New Roman" panose="02020603050405020304" pitchFamily="18" charset="0"/>
                <a:ea typeface="Calibri" panose="020F0502020204030204" pitchFamily="34" charset="0"/>
                <a:cs typeface="Times New Roman" panose="02020603050405020304" pitchFamily="18" charset="0"/>
              </a:rPr>
              <a:t>3-</a:t>
            </a:r>
            <a:r>
              <a:rPr lang="en-US" altLang="ar-IQ" b="1" dirty="0">
                <a:latin typeface="Times New Roman" panose="02020603050405020304" pitchFamily="18" charset="0"/>
                <a:ea typeface="Calibri" panose="020F0502020204030204" pitchFamily="34" charset="0"/>
                <a:cs typeface="Times New Roman" panose="02020603050405020304" pitchFamily="18" charset="0"/>
              </a:rPr>
              <a:t>The foliate papillae</a:t>
            </a:r>
            <a:r>
              <a:rPr lang="en-US" altLang="ar-IQ" dirty="0">
                <a:latin typeface="Times New Roman" panose="02020603050405020304" pitchFamily="18" charset="0"/>
                <a:ea typeface="Calibri" panose="020F0502020204030204" pitchFamily="34" charset="0"/>
                <a:cs typeface="Times New Roman" panose="02020603050405020304" pitchFamily="18" charset="0"/>
              </a:rPr>
              <a:t> </a:t>
            </a:r>
            <a:endParaRPr lang="en-US" b="1" dirty="0" smtClean="0">
              <a:latin typeface="Times New Roman" panose="02020603050405020304" pitchFamily="18" charset="0"/>
              <a:ea typeface="Calibri" panose="020F0502020204030204" pitchFamily="34" charset="0"/>
              <a:cs typeface="Arial" panose="020B0604020202020204" pitchFamily="34" charset="0"/>
            </a:endParaRPr>
          </a:p>
          <a:p>
            <a:pPr lvl="0" defTabSz="914400" eaLnBrk="0" fontAlgn="base" hangingPunct="0">
              <a:spcBef>
                <a:spcPct val="0"/>
              </a:spcBef>
              <a:spcAft>
                <a:spcPct val="0"/>
              </a:spcAft>
              <a:tabLst>
                <a:tab pos="114300" algn="l"/>
                <a:tab pos="1916113" algn="l"/>
              </a:tabLst>
            </a:pPr>
            <a:endParaRPr lang="en-US" altLang="ar-IQ" sz="1400" dirty="0">
              <a:latin typeface="Times New Roman" panose="02020603050405020304" pitchFamily="18" charset="0"/>
              <a:ea typeface="Calibri" panose="020F0502020204030204" pitchFamily="34" charset="0"/>
              <a:cs typeface="Times New Roman" panose="02020603050405020304" pitchFamily="18" charset="0"/>
            </a:endParaRPr>
          </a:p>
          <a:p>
            <a:pPr lvl="0" defTabSz="914400" eaLnBrk="0" fontAlgn="base" hangingPunct="0">
              <a:spcBef>
                <a:spcPct val="0"/>
              </a:spcBef>
              <a:spcAft>
                <a:spcPct val="0"/>
              </a:spcAft>
              <a:tabLst>
                <a:tab pos="114300" algn="l"/>
                <a:tab pos="1916113" algn="l"/>
              </a:tabLst>
            </a:pPr>
            <a:endParaRPr lang="en-US" altLang="ar-IQ" sz="1400" dirty="0" smtClean="0">
              <a:latin typeface="Times New Roman" panose="02020603050405020304" pitchFamily="18" charset="0"/>
              <a:ea typeface="Calibri" panose="020F0502020204030204" pitchFamily="34" charset="0"/>
              <a:cs typeface="Times New Roman" panose="02020603050405020304" pitchFamily="18" charset="0"/>
            </a:endParaRPr>
          </a:p>
          <a:p>
            <a:pPr lvl="0" defTabSz="914400" eaLnBrk="0" fontAlgn="base" hangingPunct="0">
              <a:spcBef>
                <a:spcPct val="0"/>
              </a:spcBef>
              <a:spcAft>
                <a:spcPct val="0"/>
              </a:spcAft>
              <a:tabLst>
                <a:tab pos="114300" algn="l"/>
                <a:tab pos="1916113" algn="l"/>
              </a:tabLst>
            </a:pPr>
            <a:endParaRPr lang="en-US" altLang="ar-IQ" dirty="0">
              <a:latin typeface="Arial" panose="020B0604020202020204" pitchFamily="34" charset="0"/>
            </a:endParaRPr>
          </a:p>
          <a:p>
            <a:pPr algn="just">
              <a:lnSpc>
                <a:spcPct val="150000"/>
              </a:lnSpc>
              <a:spcAft>
                <a:spcPts val="800"/>
              </a:spcAft>
              <a:tabLst>
                <a:tab pos="571500" algn="l"/>
                <a:tab pos="2743200" algn="ctr"/>
              </a:tabLst>
            </a:pP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1" name="Picture 10"/>
          <p:cNvPicPr/>
          <p:nvPr/>
        </p:nvPicPr>
        <p:blipFill>
          <a:blip r:embed="rId2">
            <a:extLst>
              <a:ext uri="{28A0092B-C50C-407E-A947-70E740481C1C}">
                <a14:useLocalDpi xmlns:a14="http://schemas.microsoft.com/office/drawing/2010/main" val="0"/>
              </a:ext>
            </a:extLst>
          </a:blip>
          <a:srcRect/>
          <a:stretch>
            <a:fillRect/>
          </a:stretch>
        </p:blipFill>
        <p:spPr bwMode="auto">
          <a:xfrm>
            <a:off x="6066991" y="514745"/>
            <a:ext cx="5436000" cy="216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صورة 10"/>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448300" y="7026275"/>
            <a:ext cx="1569720" cy="17995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Rectangle 8"/>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pic>
        <p:nvPicPr>
          <p:cNvPr id="16" name="صورة 10"/>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182991" y="1694437"/>
            <a:ext cx="3168000" cy="547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074518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10759557" cy="1275250"/>
          </a:xfrm>
        </p:spPr>
        <p:txBody>
          <a:bodyPr>
            <a:normAutofit fontScale="90000"/>
          </a:bodyPr>
          <a:lstStyle/>
          <a:p>
            <a:pPr algn="l"/>
            <a:r>
              <a:rPr lang="en-US" b="1" u="sng" dirty="0" smtClean="0">
                <a:effectLst/>
              </a:rPr>
              <a:t>Innervation </a:t>
            </a:r>
            <a:r>
              <a:rPr lang="en-US" b="1" u="sng" dirty="0">
                <a:effectLst/>
              </a:rPr>
              <a:t>of the tongue</a:t>
            </a:r>
            <a:r>
              <a:rPr lang="en-US" dirty="0">
                <a:effectLst/>
              </a:rPr>
              <a:t>: </a:t>
            </a:r>
            <a:br>
              <a:rPr lang="en-US" dirty="0">
                <a:effectLst/>
              </a:rPr>
            </a:br>
            <a:endParaRPr lang="ar-IQ" dirty="0"/>
          </a:p>
        </p:txBody>
      </p:sp>
      <p:sp>
        <p:nvSpPr>
          <p:cNvPr id="3" name="Content Placeholder 2"/>
          <p:cNvSpPr>
            <a:spLocks noGrp="1"/>
          </p:cNvSpPr>
          <p:nvPr>
            <p:ph idx="1"/>
          </p:nvPr>
        </p:nvSpPr>
        <p:spPr>
          <a:xfrm>
            <a:off x="350982" y="1136073"/>
            <a:ext cx="8201891" cy="4655127"/>
          </a:xfrm>
        </p:spPr>
        <p:txBody>
          <a:bodyPr/>
          <a:lstStyle/>
          <a:p>
            <a:pPr algn="l" rtl="0"/>
            <a:r>
              <a:rPr lang="en-US" b="1" u="sng" dirty="0">
                <a:solidFill>
                  <a:srgbClr val="FFFF00"/>
                </a:solidFill>
                <a:effectLst/>
              </a:rPr>
              <a:t>1</a:t>
            </a:r>
            <a:r>
              <a:rPr lang="en-US" dirty="0">
                <a:solidFill>
                  <a:srgbClr val="FFFF00"/>
                </a:solidFill>
                <a:effectLst/>
              </a:rPr>
              <a:t>-taste (special sense</a:t>
            </a:r>
            <a:r>
              <a:rPr lang="en-US" dirty="0">
                <a:effectLst/>
              </a:rPr>
              <a:t>): the sense of the rostral two third of the tongue is carried over the </a:t>
            </a:r>
            <a:r>
              <a:rPr lang="en-US" dirty="0">
                <a:solidFill>
                  <a:srgbClr val="FFFF00"/>
                </a:solidFill>
                <a:effectLst/>
              </a:rPr>
              <a:t>chorda tympani nerve</a:t>
            </a:r>
            <a:r>
              <a:rPr lang="en-US" dirty="0">
                <a:effectLst/>
              </a:rPr>
              <a:t>, a branch of facial nerve.</a:t>
            </a:r>
          </a:p>
          <a:p>
            <a:pPr algn="l" rtl="0"/>
            <a:r>
              <a:rPr lang="en-US" b="1" u="sng" dirty="0">
                <a:solidFill>
                  <a:srgbClr val="FFFF00"/>
                </a:solidFill>
                <a:effectLst/>
              </a:rPr>
              <a:t>2</a:t>
            </a:r>
            <a:r>
              <a:rPr lang="en-US" dirty="0">
                <a:solidFill>
                  <a:srgbClr val="FFFF00"/>
                </a:solidFill>
                <a:effectLst/>
              </a:rPr>
              <a:t>-taste from </a:t>
            </a:r>
            <a:r>
              <a:rPr lang="en-US" dirty="0">
                <a:effectLst/>
              </a:rPr>
              <a:t>the caudal third of the tongue passes by the </a:t>
            </a:r>
            <a:r>
              <a:rPr lang="en-US" dirty="0">
                <a:solidFill>
                  <a:srgbClr val="FFFF00"/>
                </a:solidFill>
                <a:effectLst/>
              </a:rPr>
              <a:t>glossopharyngeal and </a:t>
            </a:r>
            <a:r>
              <a:rPr lang="en-US" dirty="0" err="1">
                <a:solidFill>
                  <a:srgbClr val="FFFF00"/>
                </a:solidFill>
                <a:effectLst/>
              </a:rPr>
              <a:t>vagus</a:t>
            </a:r>
            <a:r>
              <a:rPr lang="en-US" dirty="0">
                <a:solidFill>
                  <a:srgbClr val="FFFF00"/>
                </a:solidFill>
                <a:effectLst/>
              </a:rPr>
              <a:t> nerves</a:t>
            </a:r>
            <a:r>
              <a:rPr lang="en-US" dirty="0">
                <a:effectLst/>
              </a:rPr>
              <a:t>.</a:t>
            </a:r>
          </a:p>
          <a:p>
            <a:pPr algn="l" rtl="0"/>
            <a:r>
              <a:rPr lang="en-US" b="1" u="sng" dirty="0">
                <a:effectLst/>
              </a:rPr>
              <a:t>3</a:t>
            </a:r>
            <a:r>
              <a:rPr lang="en-US" dirty="0">
                <a:effectLst/>
              </a:rPr>
              <a:t>-</a:t>
            </a:r>
            <a:r>
              <a:rPr lang="en-US" dirty="0">
                <a:solidFill>
                  <a:srgbClr val="FFFF00"/>
                </a:solidFill>
                <a:effectLst/>
              </a:rPr>
              <a:t>sensation</a:t>
            </a:r>
            <a:r>
              <a:rPr lang="en-US" dirty="0">
                <a:effectLst/>
              </a:rPr>
              <a:t> (pain, temperature and tactile) : carried over the lingual branch of the </a:t>
            </a:r>
            <a:r>
              <a:rPr lang="en-US" dirty="0">
                <a:solidFill>
                  <a:srgbClr val="FFFF00"/>
                </a:solidFill>
                <a:effectLst/>
              </a:rPr>
              <a:t>mandibular nerve</a:t>
            </a:r>
            <a:r>
              <a:rPr lang="en-US" dirty="0">
                <a:effectLst/>
              </a:rPr>
              <a:t>.</a:t>
            </a:r>
          </a:p>
          <a:p>
            <a:pPr algn="l" rtl="0"/>
            <a:r>
              <a:rPr lang="en-US" b="1" u="sng" dirty="0">
                <a:solidFill>
                  <a:srgbClr val="FFFF00"/>
                </a:solidFill>
                <a:effectLst/>
              </a:rPr>
              <a:t>4</a:t>
            </a:r>
            <a:r>
              <a:rPr lang="en-US" dirty="0">
                <a:solidFill>
                  <a:srgbClr val="FFFF00"/>
                </a:solidFill>
                <a:effectLst/>
              </a:rPr>
              <a:t>-motor innervation</a:t>
            </a:r>
            <a:r>
              <a:rPr lang="en-US" dirty="0">
                <a:effectLst/>
              </a:rPr>
              <a:t>: by the </a:t>
            </a:r>
            <a:r>
              <a:rPr lang="en-US" dirty="0">
                <a:solidFill>
                  <a:srgbClr val="FFFF00"/>
                </a:solidFill>
                <a:effectLst/>
              </a:rPr>
              <a:t>hypoglossal nerve</a:t>
            </a:r>
            <a:r>
              <a:rPr lang="en-US" dirty="0">
                <a:effectLst/>
              </a:rPr>
              <a:t>.</a:t>
            </a:r>
          </a:p>
          <a:p>
            <a:pPr algn="l" rtl="0"/>
            <a:endParaRPr lang="ar-IQ" dirty="0"/>
          </a:p>
        </p:txBody>
      </p:sp>
      <p:sp>
        <p:nvSpPr>
          <p:cNvPr id="4" name="Date Placeholder 3"/>
          <p:cNvSpPr>
            <a:spLocks noGrp="1"/>
          </p:cNvSpPr>
          <p:nvPr>
            <p:ph type="dt" sz="half" idx="10"/>
          </p:nvPr>
        </p:nvSpPr>
        <p:spPr/>
        <p:txBody>
          <a:bodyPr/>
          <a:lstStyle/>
          <a:p>
            <a:fld id="{8E3C3FC9-8771-405D-A443-17C859752620}" type="datetime1">
              <a:rPr lang="en-US" smtClean="0"/>
              <a:t>4/1/2020</a:t>
            </a:fld>
            <a:endParaRPr lang="ar-IQ"/>
          </a:p>
        </p:txBody>
      </p:sp>
      <p:pic>
        <p:nvPicPr>
          <p:cNvPr id="6" name="Picture 5"/>
          <p:cNvPicPr>
            <a:picLocks noChangeAspect="1"/>
          </p:cNvPicPr>
          <p:nvPr/>
        </p:nvPicPr>
        <p:blipFill>
          <a:blip r:embed="rId2"/>
          <a:stretch>
            <a:fillRect/>
          </a:stretch>
        </p:blipFill>
        <p:spPr>
          <a:xfrm>
            <a:off x="8709891" y="1136072"/>
            <a:ext cx="3205018" cy="428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73420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273" y="314036"/>
            <a:ext cx="10944284" cy="1266014"/>
          </a:xfrm>
        </p:spPr>
        <p:txBody>
          <a:bodyPr>
            <a:noAutofit/>
          </a:bodyPr>
          <a:lstStyle/>
          <a:p>
            <a:pPr algn="l" rtl="0"/>
            <a:r>
              <a:rPr lang="en-US" sz="2400" b="1" u="sng" dirty="0">
                <a:effectLst/>
              </a:rPr>
              <a:t>Alimentary canal</a:t>
            </a:r>
            <a:r>
              <a:rPr lang="en-US" sz="2400" dirty="0">
                <a:effectLst/>
              </a:rPr>
              <a:t/>
            </a:r>
            <a:br>
              <a:rPr lang="en-US" sz="2400" dirty="0">
                <a:effectLst/>
              </a:rPr>
            </a:br>
            <a:r>
              <a:rPr lang="en-US" sz="2400" dirty="0">
                <a:effectLst/>
              </a:rPr>
              <a:t>Is a tube, which extends from pharynx to the anus, consist of following segments:</a:t>
            </a:r>
            <a:br>
              <a:rPr lang="en-US" sz="2400" dirty="0">
                <a:effectLst/>
              </a:rPr>
            </a:br>
            <a:r>
              <a:rPr lang="en-US" sz="2400" dirty="0">
                <a:solidFill>
                  <a:srgbClr val="FFFF00"/>
                </a:solidFill>
                <a:effectLst/>
              </a:rPr>
              <a:t>A-esophagus.   B-stomach.       C-small intestine.      D-large intestine.</a:t>
            </a:r>
            <a:r>
              <a:rPr lang="en-US" sz="2400" dirty="0">
                <a:effectLst/>
              </a:rPr>
              <a:t/>
            </a:r>
            <a:br>
              <a:rPr lang="en-US" sz="2400" dirty="0">
                <a:effectLst/>
              </a:rPr>
            </a:br>
            <a:endParaRPr lang="ar-IQ" sz="2400" dirty="0"/>
          </a:p>
        </p:txBody>
      </p:sp>
      <p:sp>
        <p:nvSpPr>
          <p:cNvPr id="3" name="Content Placeholder 2"/>
          <p:cNvSpPr>
            <a:spLocks noGrp="1"/>
          </p:cNvSpPr>
          <p:nvPr>
            <p:ph idx="1"/>
          </p:nvPr>
        </p:nvSpPr>
        <p:spPr>
          <a:xfrm>
            <a:off x="323273" y="1732449"/>
            <a:ext cx="7740072" cy="4058751"/>
          </a:xfrm>
        </p:spPr>
        <p:txBody>
          <a:bodyPr>
            <a:normAutofit fontScale="77500" lnSpcReduction="20000"/>
          </a:bodyPr>
          <a:lstStyle/>
          <a:p>
            <a:pPr algn="just" rtl="0"/>
            <a:r>
              <a:rPr lang="en-US" sz="2600" b="1" u="sng" dirty="0">
                <a:solidFill>
                  <a:srgbClr val="FFFF00"/>
                </a:solidFill>
                <a:effectLst/>
              </a:rPr>
              <a:t>The esophagus:</a:t>
            </a:r>
            <a:endParaRPr lang="en-US" sz="2600" dirty="0">
              <a:solidFill>
                <a:srgbClr val="FFFF00"/>
              </a:solidFill>
              <a:effectLst/>
            </a:endParaRPr>
          </a:p>
          <a:p>
            <a:pPr algn="just" rtl="0"/>
            <a:r>
              <a:rPr lang="en-US" dirty="0">
                <a:effectLst/>
              </a:rPr>
              <a:t>     It is a </a:t>
            </a:r>
            <a:r>
              <a:rPr lang="en-US" dirty="0" err="1">
                <a:effectLst/>
              </a:rPr>
              <a:t>musculo-membrance</a:t>
            </a:r>
            <a:r>
              <a:rPr lang="en-US" dirty="0">
                <a:effectLst/>
              </a:rPr>
              <a:t> tube extending from the pharynx to the stomach. It is divided according their location into:</a:t>
            </a:r>
          </a:p>
          <a:p>
            <a:pPr algn="just" rtl="0"/>
            <a:r>
              <a:rPr lang="en-US" dirty="0">
                <a:effectLst/>
              </a:rPr>
              <a:t>1-cervical part: is the long part it is about six inches longer then the thoracic part.</a:t>
            </a:r>
          </a:p>
          <a:p>
            <a:pPr algn="just" rtl="0"/>
            <a:r>
              <a:rPr lang="en-US" dirty="0">
                <a:effectLst/>
              </a:rPr>
              <a:t>2-thoracic part.</a:t>
            </a:r>
          </a:p>
          <a:p>
            <a:pPr algn="just" rtl="0"/>
            <a:r>
              <a:rPr lang="en-US" dirty="0" smtClean="0">
                <a:effectLst/>
              </a:rPr>
              <a:t>   3-abdominal </a:t>
            </a:r>
            <a:r>
              <a:rPr lang="en-US" dirty="0">
                <a:effectLst/>
              </a:rPr>
              <a:t>part: is short part, it is about one </a:t>
            </a:r>
            <a:r>
              <a:rPr lang="en-US" dirty="0" smtClean="0">
                <a:effectLst/>
              </a:rPr>
              <a:t>inch</a:t>
            </a:r>
            <a:endParaRPr lang="ar-IQ" dirty="0" smtClean="0">
              <a:effectLst/>
            </a:endParaRPr>
          </a:p>
          <a:p>
            <a:pPr algn="just" rtl="0"/>
            <a:r>
              <a:rPr lang="en-US" b="1" dirty="0">
                <a:solidFill>
                  <a:srgbClr val="FFFF00"/>
                </a:solidFill>
                <a:effectLst/>
              </a:rPr>
              <a:t>Structure of esophagus</a:t>
            </a:r>
            <a:r>
              <a:rPr lang="en-US" b="1" dirty="0">
                <a:effectLst/>
              </a:rPr>
              <a:t>: </a:t>
            </a:r>
            <a:r>
              <a:rPr lang="en-US" dirty="0">
                <a:effectLst/>
              </a:rPr>
              <a:t>consist of:</a:t>
            </a:r>
          </a:p>
          <a:p>
            <a:pPr algn="just" rtl="0"/>
            <a:r>
              <a:rPr lang="en-US" dirty="0">
                <a:solidFill>
                  <a:srgbClr val="FFFF00"/>
                </a:solidFill>
                <a:effectLst/>
              </a:rPr>
              <a:t>1-mucous membrane </a:t>
            </a:r>
            <a:r>
              <a:rPr lang="en-US" dirty="0">
                <a:effectLst/>
              </a:rPr>
              <a:t>lining the esophagus is stratified squamous epithelial tissue.</a:t>
            </a:r>
          </a:p>
          <a:p>
            <a:pPr algn="just" rtl="0"/>
            <a:r>
              <a:rPr lang="en-US" dirty="0">
                <a:solidFill>
                  <a:srgbClr val="FFFF00"/>
                </a:solidFill>
                <a:effectLst/>
              </a:rPr>
              <a:t>2-sub mucosa consists </a:t>
            </a:r>
            <a:r>
              <a:rPr lang="en-US" dirty="0">
                <a:effectLst/>
              </a:rPr>
              <a:t>of connective tissue formed from fibers and containing mucous gland to lubrication.</a:t>
            </a:r>
          </a:p>
          <a:p>
            <a:pPr algn="just" rtl="0"/>
            <a:r>
              <a:rPr lang="en-US" dirty="0">
                <a:solidFill>
                  <a:srgbClr val="FFFF00"/>
                </a:solidFill>
                <a:effectLst/>
              </a:rPr>
              <a:t>3-muscular layer</a:t>
            </a:r>
            <a:r>
              <a:rPr lang="en-US" dirty="0">
                <a:effectLst/>
              </a:rPr>
              <a:t>: in horse only the striated muscle formed about 2/3 cranially in born along esophagus while smooth muscle mainly last about    </a:t>
            </a:r>
            <a:endParaRPr lang="en-US" dirty="0" smtClean="0">
              <a:effectLst/>
            </a:endParaRPr>
          </a:p>
          <a:p>
            <a:pPr algn="l" rtl="0"/>
            <a:r>
              <a:rPr lang="en-US" dirty="0" smtClean="0">
                <a:solidFill>
                  <a:srgbClr val="FFFF00"/>
                </a:solidFill>
                <a:effectLst/>
              </a:rPr>
              <a:t>4-adventitia</a:t>
            </a:r>
            <a:r>
              <a:rPr lang="en-US" dirty="0">
                <a:solidFill>
                  <a:srgbClr val="FFFF00"/>
                </a:solidFill>
                <a:effectLst/>
              </a:rPr>
              <a:t>.</a:t>
            </a:r>
          </a:p>
          <a:p>
            <a:pPr algn="just" rtl="0"/>
            <a:endParaRPr lang="ar-IQ" dirty="0"/>
          </a:p>
        </p:txBody>
      </p:sp>
      <p:sp>
        <p:nvSpPr>
          <p:cNvPr id="4" name="Date Placeholder 3"/>
          <p:cNvSpPr>
            <a:spLocks noGrp="1"/>
          </p:cNvSpPr>
          <p:nvPr>
            <p:ph type="dt" sz="half" idx="10"/>
          </p:nvPr>
        </p:nvSpPr>
        <p:spPr/>
        <p:txBody>
          <a:bodyPr/>
          <a:lstStyle/>
          <a:p>
            <a:fld id="{8E3C3FC9-8771-405D-A443-17C859752620}" type="datetime1">
              <a:rPr lang="en-US" smtClean="0"/>
              <a:t>4/1/2020</a:t>
            </a:fld>
            <a:endParaRPr lang="ar-IQ"/>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245895" y="1580049"/>
            <a:ext cx="3672000" cy="46051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86685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359" y="230737"/>
            <a:ext cx="10353762" cy="970450"/>
          </a:xfrm>
        </p:spPr>
        <p:txBody>
          <a:bodyPr>
            <a:noAutofit/>
          </a:bodyPr>
          <a:lstStyle/>
          <a:p>
            <a:pPr algn="l"/>
            <a:r>
              <a:rPr lang="en-US" sz="3200" b="1" dirty="0">
                <a:effectLst/>
              </a:rPr>
              <a:t>Course of esophagus</a:t>
            </a:r>
            <a:r>
              <a:rPr lang="en-US" sz="3200" dirty="0">
                <a:effectLst/>
              </a:rPr>
              <a:t/>
            </a:r>
            <a:br>
              <a:rPr lang="en-US" sz="3200" dirty="0">
                <a:effectLst/>
              </a:rPr>
            </a:br>
            <a:endParaRPr lang="ar-IQ" sz="3200" dirty="0"/>
          </a:p>
        </p:txBody>
      </p:sp>
      <p:sp>
        <p:nvSpPr>
          <p:cNvPr id="3" name="Content Placeholder 2"/>
          <p:cNvSpPr>
            <a:spLocks noGrp="1"/>
          </p:cNvSpPr>
          <p:nvPr>
            <p:ph idx="1"/>
          </p:nvPr>
        </p:nvSpPr>
        <p:spPr>
          <a:xfrm>
            <a:off x="323274" y="831272"/>
            <a:ext cx="7121236" cy="5569527"/>
          </a:xfrm>
        </p:spPr>
        <p:txBody>
          <a:bodyPr>
            <a:normAutofit lnSpcReduction="10000"/>
          </a:bodyPr>
          <a:lstStyle/>
          <a:p>
            <a:pPr algn="l"/>
            <a:r>
              <a:rPr lang="en-US" b="1" dirty="0">
                <a:solidFill>
                  <a:srgbClr val="FFFF00"/>
                </a:solidFill>
                <a:effectLst/>
              </a:rPr>
              <a:t>1-cervical </a:t>
            </a:r>
            <a:r>
              <a:rPr lang="en-US" b="1" dirty="0" smtClean="0">
                <a:solidFill>
                  <a:srgbClr val="FFFF00"/>
                </a:solidFill>
                <a:effectLst/>
              </a:rPr>
              <a:t>part</a:t>
            </a:r>
          </a:p>
          <a:p>
            <a:pPr algn="l" rtl="0"/>
            <a:r>
              <a:rPr lang="en-US" b="1" dirty="0">
                <a:solidFill>
                  <a:srgbClr val="FFFF00"/>
                </a:solidFill>
                <a:effectLst/>
              </a:rPr>
              <a:t>Relations of esophagus in the cervical part</a:t>
            </a:r>
            <a:r>
              <a:rPr lang="en-US" b="1" dirty="0">
                <a:effectLst/>
              </a:rPr>
              <a:t>:</a:t>
            </a:r>
            <a:endParaRPr lang="en-US" dirty="0">
              <a:effectLst/>
            </a:endParaRPr>
          </a:p>
          <a:p>
            <a:pPr algn="l" rtl="0"/>
            <a:r>
              <a:rPr lang="en-US" dirty="0">
                <a:effectLst/>
              </a:rPr>
              <a:t>1-cartilage of larynx.     2-common carotid artery     3-jugular vein  </a:t>
            </a:r>
          </a:p>
          <a:p>
            <a:pPr algn="l" rtl="0"/>
            <a:r>
              <a:rPr lang="en-US" dirty="0">
                <a:effectLst/>
              </a:rPr>
              <a:t>4-tracheal duct and cervical lymph nodes                 5-vagosympathetic trunk.</a:t>
            </a:r>
          </a:p>
          <a:p>
            <a:pPr algn="l" rtl="0"/>
            <a:r>
              <a:rPr lang="en-US" dirty="0">
                <a:effectLst/>
              </a:rPr>
              <a:t>6-caudal laryngeal nerve     </a:t>
            </a:r>
            <a:r>
              <a:rPr lang="en-US" dirty="0" smtClean="0">
                <a:effectLst/>
              </a:rPr>
              <a:t>              </a:t>
            </a:r>
            <a:r>
              <a:rPr lang="en-US" dirty="0">
                <a:effectLst/>
              </a:rPr>
              <a:t>7-in small animals (thymus gland</a:t>
            </a:r>
            <a:r>
              <a:rPr lang="en-US" dirty="0" smtClean="0">
                <a:effectLst/>
              </a:rPr>
              <a:t>)</a:t>
            </a:r>
          </a:p>
          <a:p>
            <a:pPr algn="l" rtl="0"/>
            <a:r>
              <a:rPr lang="en-US" b="1" dirty="0">
                <a:solidFill>
                  <a:srgbClr val="FFFF00"/>
                </a:solidFill>
                <a:effectLst/>
              </a:rPr>
              <a:t>2-thoracic part</a:t>
            </a:r>
            <a:r>
              <a:rPr lang="en-US" dirty="0">
                <a:solidFill>
                  <a:srgbClr val="FFFF00"/>
                </a:solidFill>
                <a:effectLst/>
              </a:rPr>
              <a:t>: </a:t>
            </a:r>
          </a:p>
          <a:p>
            <a:pPr algn="l" rtl="0"/>
            <a:r>
              <a:rPr lang="en-US" dirty="0" smtClean="0">
                <a:solidFill>
                  <a:srgbClr val="FFFF00"/>
                </a:solidFill>
                <a:effectLst/>
              </a:rPr>
              <a:t>aortic </a:t>
            </a:r>
            <a:r>
              <a:rPr lang="en-US" dirty="0">
                <a:solidFill>
                  <a:srgbClr val="FFFF00"/>
                </a:solidFill>
                <a:effectLst/>
              </a:rPr>
              <a:t>arch .caudal to the base of heart, the esophagus lie between the lung ventral to the thoracic aorta and dorsal to the </a:t>
            </a:r>
            <a:r>
              <a:rPr lang="en-US" dirty="0" err="1">
                <a:solidFill>
                  <a:srgbClr val="FFFF00"/>
                </a:solidFill>
                <a:effectLst/>
              </a:rPr>
              <a:t>vagus</a:t>
            </a:r>
            <a:r>
              <a:rPr lang="en-US" dirty="0">
                <a:solidFill>
                  <a:srgbClr val="FFFF00"/>
                </a:solidFill>
                <a:effectLst/>
              </a:rPr>
              <a:t> nerve, finally it passes through the esophageal hiatus of the diaphragm</a:t>
            </a:r>
            <a:r>
              <a:rPr lang="en-US" dirty="0">
                <a:effectLst/>
              </a:rPr>
              <a:t>.</a:t>
            </a:r>
          </a:p>
          <a:p>
            <a:pPr algn="l" rtl="0"/>
            <a:r>
              <a:rPr lang="en-US" dirty="0">
                <a:solidFill>
                  <a:srgbClr val="FFFF00"/>
                </a:solidFill>
                <a:effectLst/>
              </a:rPr>
              <a:t>3</a:t>
            </a:r>
            <a:r>
              <a:rPr lang="en-US" b="1" dirty="0">
                <a:solidFill>
                  <a:srgbClr val="FFFF00"/>
                </a:solidFill>
                <a:effectLst/>
              </a:rPr>
              <a:t>-abdominal part</a:t>
            </a:r>
            <a:r>
              <a:rPr lang="en-US" dirty="0">
                <a:effectLst/>
              </a:rPr>
              <a:t>: is short and attached with </a:t>
            </a:r>
            <a:r>
              <a:rPr lang="en-US" dirty="0">
                <a:solidFill>
                  <a:srgbClr val="FFFF00"/>
                </a:solidFill>
                <a:effectLst/>
              </a:rPr>
              <a:t>stomach by the </a:t>
            </a:r>
            <a:r>
              <a:rPr lang="en-US" dirty="0" err="1">
                <a:solidFill>
                  <a:srgbClr val="FFFF00"/>
                </a:solidFill>
                <a:effectLst/>
              </a:rPr>
              <a:t>cardiostium</a:t>
            </a:r>
            <a:r>
              <a:rPr lang="en-US" dirty="0">
                <a:effectLst/>
              </a:rPr>
              <a:t>.</a:t>
            </a:r>
          </a:p>
          <a:p>
            <a:pPr algn="l" rtl="0"/>
            <a:endParaRPr lang="en-US" dirty="0">
              <a:effectLst/>
            </a:endParaRPr>
          </a:p>
          <a:p>
            <a:pPr algn="r" rtl="0"/>
            <a:endParaRPr lang="ar-IQ" dirty="0">
              <a:solidFill>
                <a:srgbClr val="FFFF00"/>
              </a:solidFill>
            </a:endParaRPr>
          </a:p>
        </p:txBody>
      </p:sp>
      <p:sp>
        <p:nvSpPr>
          <p:cNvPr id="4" name="Date Placeholder 3"/>
          <p:cNvSpPr>
            <a:spLocks noGrp="1"/>
          </p:cNvSpPr>
          <p:nvPr>
            <p:ph type="dt" sz="half" idx="10"/>
          </p:nvPr>
        </p:nvSpPr>
        <p:spPr/>
        <p:txBody>
          <a:bodyPr/>
          <a:lstStyle/>
          <a:p>
            <a:fld id="{8E3C3FC9-8771-405D-A443-17C859752620}" type="datetime1">
              <a:rPr lang="en-US" smtClean="0"/>
              <a:t>4/1/2020</a:t>
            </a:fld>
            <a:endParaRPr lang="ar-IQ"/>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574425" y="590035"/>
            <a:ext cx="4199414" cy="59530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18417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691" y="272534"/>
            <a:ext cx="10888866" cy="937430"/>
          </a:xfrm>
        </p:spPr>
        <p:txBody>
          <a:bodyPr>
            <a:normAutofit fontScale="90000"/>
          </a:bodyPr>
          <a:lstStyle/>
          <a:p>
            <a:pPr algn="l"/>
            <a:r>
              <a:rPr lang="en-US" altLang="ar-IQ" b="1" u="sng"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The stomach (</a:t>
            </a:r>
            <a:r>
              <a:rPr lang="en-US" altLang="ar-IQ" b="1" u="sng"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gaster</a:t>
            </a:r>
            <a:r>
              <a:rPr lang="en-US" altLang="ar-IQ" b="1" u="sng"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altLang="ar-IQ" u="sng"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altLang="ar-IQ" sz="1800" dirty="0">
                <a:ln>
                  <a:noFill/>
                </a:ln>
                <a:solidFill>
                  <a:schemeClr val="tx1"/>
                </a:solidFill>
                <a:effectLst/>
              </a:rPr>
              <a:t/>
            </a:r>
            <a:br>
              <a:rPr lang="en-US" altLang="ar-IQ" sz="1800" dirty="0">
                <a:ln>
                  <a:noFill/>
                </a:ln>
                <a:solidFill>
                  <a:schemeClr val="tx1"/>
                </a:solidFill>
                <a:effectLst/>
              </a:rPr>
            </a:br>
            <a:endParaRPr lang="ar-IQ" dirty="0"/>
          </a:p>
        </p:txBody>
      </p:sp>
      <p:sp>
        <p:nvSpPr>
          <p:cNvPr id="3" name="Content Placeholder 2"/>
          <p:cNvSpPr>
            <a:spLocks noGrp="1"/>
          </p:cNvSpPr>
          <p:nvPr>
            <p:ph idx="1"/>
          </p:nvPr>
        </p:nvSpPr>
        <p:spPr>
          <a:xfrm>
            <a:off x="378690" y="895927"/>
            <a:ext cx="7841673" cy="5624946"/>
          </a:xfrm>
        </p:spPr>
        <p:txBody>
          <a:bodyPr>
            <a:normAutofit/>
          </a:bodyPr>
          <a:lstStyle/>
          <a:p>
            <a:pPr marL="0" lvl="0" indent="0" algn="just" defTabSz="914400" rtl="0" eaLnBrk="0" fontAlgn="base" hangingPunct="0">
              <a:spcBef>
                <a:spcPct val="0"/>
              </a:spcBef>
              <a:spcAft>
                <a:spcPct val="0"/>
              </a:spcAft>
              <a:buClrTx/>
              <a:buSzTx/>
              <a:buNone/>
              <a:tabLst>
                <a:tab pos="2743200" algn="ctr"/>
              </a:tabLst>
            </a:pPr>
            <a:r>
              <a:rPr lang="en-US" altLang="ar-IQ" sz="2800" dirty="0" smtClean="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The </a:t>
            </a:r>
            <a:r>
              <a:rPr lang="en-US" altLang="ar-IQ" sz="2800" dirty="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stomach (</a:t>
            </a:r>
            <a:r>
              <a:rPr lang="en-US" altLang="ar-IQ" sz="2800" dirty="0" err="1">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gaster</a:t>
            </a:r>
            <a:r>
              <a:rPr lang="en-US" altLang="ar-IQ" sz="2800" dirty="0" smtClean="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0" lvl="0" indent="0" algn="just" defTabSz="914400" rtl="0" eaLnBrk="0" fontAlgn="base" hangingPunct="0">
              <a:spcBef>
                <a:spcPct val="0"/>
              </a:spcBef>
              <a:spcAft>
                <a:spcPct val="0"/>
              </a:spcAft>
              <a:buClrTx/>
              <a:buSzTx/>
              <a:buNone/>
              <a:tabLst>
                <a:tab pos="2743200" algn="ctr"/>
              </a:tabLst>
            </a:pPr>
            <a:r>
              <a:rPr lang="en-US" altLang="ar-IQ"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altLang="ar-IQ"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is </a:t>
            </a:r>
            <a:r>
              <a:rPr lang="en-US" altLang="ar-IQ"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the </a:t>
            </a:r>
            <a:r>
              <a:rPr lang="en-US" altLang="ar-IQ"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large dilation of </a:t>
            </a:r>
            <a:r>
              <a:rPr lang="en-US" altLang="ar-IQ"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the </a:t>
            </a:r>
            <a:r>
              <a:rPr lang="en-US" altLang="ar-IQ"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Alimentary canal caudal to the diaphragm, which located between the esophagus and the small intestine. It stores food temporarily and digests it chemically.</a:t>
            </a:r>
            <a:endParaRPr lang="en-US" altLang="ar-IQ" sz="1050" dirty="0">
              <a:ln>
                <a:noFill/>
              </a:ln>
              <a:solidFill>
                <a:schemeClr val="tx1"/>
              </a:solidFill>
              <a:effectLst/>
            </a:endParaRPr>
          </a:p>
          <a:p>
            <a:pPr marL="0" lvl="0" indent="0" algn="just" defTabSz="914400" rtl="0" eaLnBrk="0" fontAlgn="base" hangingPunct="0">
              <a:spcBef>
                <a:spcPct val="0"/>
              </a:spcBef>
              <a:spcAft>
                <a:spcPct val="0"/>
              </a:spcAft>
              <a:buClrTx/>
              <a:buSzTx/>
              <a:buNone/>
              <a:tabLst>
                <a:tab pos="2743200" algn="ctr"/>
              </a:tabLst>
            </a:pPr>
            <a:r>
              <a:rPr lang="en-US" altLang="ar-IQ" b="1" dirty="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Classification of the stomach</a:t>
            </a:r>
            <a:r>
              <a:rPr lang="en-US" altLang="ar-IQ" b="1" dirty="0" smtClean="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0" lvl="0" indent="0" algn="just" defTabSz="914400" rtl="0" eaLnBrk="0" fontAlgn="base" hangingPunct="0">
              <a:spcBef>
                <a:spcPct val="0"/>
              </a:spcBef>
              <a:spcAft>
                <a:spcPct val="0"/>
              </a:spcAft>
              <a:buClrTx/>
              <a:buSzTx/>
              <a:buNone/>
              <a:tabLst>
                <a:tab pos="2743200" algn="ctr"/>
              </a:tabLst>
            </a:pPr>
            <a:endParaRPr lang="en-US" altLang="ar-IQ" sz="1050" dirty="0">
              <a:ln>
                <a:noFill/>
              </a:ln>
              <a:solidFill>
                <a:srgbClr val="FFFF00"/>
              </a:solidFill>
              <a:effectLst/>
            </a:endParaRPr>
          </a:p>
          <a:p>
            <a:pPr marL="0" lvl="0" indent="0" algn="just" defTabSz="914400" rtl="0" eaLnBrk="0" fontAlgn="base" hangingPunct="0">
              <a:spcBef>
                <a:spcPct val="0"/>
              </a:spcBef>
              <a:spcAft>
                <a:spcPct val="0"/>
              </a:spcAft>
              <a:buClrTx/>
              <a:buSzTx/>
              <a:buNone/>
              <a:tabLst>
                <a:tab pos="2743200" algn="ctr"/>
              </a:tabLst>
            </a:pPr>
            <a:r>
              <a:rPr lang="en-US" altLang="ar-IQ" b="1"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altLang="ar-IQ" b="1"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According to the number of cavities</a:t>
            </a:r>
            <a:r>
              <a:rPr lang="en-US" altLang="ar-IQ" b="1"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altLang="ar-IQ" sz="1050" dirty="0">
              <a:ln>
                <a:noFill/>
              </a:ln>
              <a:solidFill>
                <a:schemeClr val="tx1"/>
              </a:solidFill>
              <a:effectLst/>
            </a:endParaRPr>
          </a:p>
          <a:p>
            <a:pPr marL="0" lvl="0" indent="0" algn="just" defTabSz="914400" rtl="0" eaLnBrk="0" fontAlgn="base" hangingPunct="0">
              <a:spcBef>
                <a:spcPct val="0"/>
              </a:spcBef>
              <a:spcAft>
                <a:spcPct val="0"/>
              </a:spcAft>
              <a:buClrTx/>
              <a:buSzTx/>
              <a:buNone/>
              <a:tabLst>
                <a:tab pos="2743200" algn="ctr"/>
              </a:tabLst>
            </a:pPr>
            <a:r>
              <a:rPr lang="en-US" altLang="ar-IQ"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a:t>
            </a:r>
            <a:r>
              <a:rPr lang="en-US" altLang="ar-IQ"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monolocular</a:t>
            </a:r>
            <a:r>
              <a:rPr lang="en-US" altLang="ar-IQ"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stomach</a:t>
            </a:r>
            <a:r>
              <a:rPr lang="en-US" altLang="ar-IQ"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it is contains one cavity like in dog, horse, pig and all animals except ruminants.</a:t>
            </a:r>
            <a:endParaRPr lang="en-US" altLang="ar-IQ" sz="1050" dirty="0">
              <a:ln>
                <a:noFill/>
              </a:ln>
              <a:solidFill>
                <a:schemeClr val="tx1"/>
              </a:solidFill>
              <a:effectLst/>
            </a:endParaRPr>
          </a:p>
          <a:p>
            <a:pPr marL="0" lvl="0" indent="0" algn="just" defTabSz="914400" rtl="0" eaLnBrk="0" fontAlgn="base" hangingPunct="0">
              <a:spcBef>
                <a:spcPct val="0"/>
              </a:spcBef>
              <a:spcAft>
                <a:spcPct val="0"/>
              </a:spcAft>
              <a:buClrTx/>
              <a:buSzTx/>
              <a:buNone/>
              <a:tabLst>
                <a:tab pos="2743200" algn="ctr"/>
              </a:tabLst>
            </a:pPr>
            <a:r>
              <a:rPr lang="en-US" altLang="ar-IQ"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a:t>
            </a:r>
            <a:r>
              <a:rPr lang="en-US" altLang="ar-IQ"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multilocular</a:t>
            </a:r>
            <a:r>
              <a:rPr lang="en-US" altLang="ar-IQ"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stomach: </a:t>
            </a:r>
            <a:r>
              <a:rPr lang="en-US" altLang="ar-IQ"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it is contain many cavities like in ruminants (ox, goats and sheep</a:t>
            </a:r>
            <a:r>
              <a:rPr lang="en-US" altLang="ar-IQ"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0" lvl="0" indent="0" algn="just" defTabSz="914400" rtl="0" eaLnBrk="0" fontAlgn="base" hangingPunct="0">
              <a:spcBef>
                <a:spcPct val="0"/>
              </a:spcBef>
              <a:spcAft>
                <a:spcPct val="0"/>
              </a:spcAft>
              <a:buClrTx/>
              <a:buSzTx/>
              <a:buNone/>
              <a:tabLst>
                <a:tab pos="2743200" algn="ctr"/>
              </a:tabLst>
            </a:pPr>
            <a:endParaRPr lang="en-US" altLang="ar-IQ" sz="1050" dirty="0">
              <a:ln>
                <a:noFill/>
              </a:ln>
              <a:solidFill>
                <a:schemeClr val="tx1"/>
              </a:solidFill>
              <a:effectLst/>
            </a:endParaRPr>
          </a:p>
          <a:p>
            <a:pPr marL="0" lvl="0" indent="0" algn="just" defTabSz="914400" rtl="0" eaLnBrk="0" fontAlgn="base" hangingPunct="0">
              <a:spcBef>
                <a:spcPct val="0"/>
              </a:spcBef>
              <a:spcAft>
                <a:spcPct val="0"/>
              </a:spcAft>
              <a:buClrTx/>
              <a:buSzTx/>
              <a:buNone/>
              <a:tabLst>
                <a:tab pos="2743200" algn="ctr"/>
              </a:tabLst>
            </a:pPr>
            <a:r>
              <a:rPr lang="en-US" altLang="ar-IQ" b="1"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altLang="ar-IQ" b="1" dirty="0">
                <a:ln>
                  <a:noFill/>
                </a:ln>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according to the mucous membrane lining (inner lining):</a:t>
            </a:r>
            <a:endParaRPr lang="en-US" altLang="ar-IQ" sz="1050" dirty="0">
              <a:ln>
                <a:noFill/>
              </a:ln>
              <a:solidFill>
                <a:srgbClr val="7030A0"/>
              </a:solidFill>
              <a:effectLst/>
            </a:endParaRPr>
          </a:p>
          <a:p>
            <a:pPr marL="0" indent="0" algn="just" defTabSz="914400" rtl="0" eaLnBrk="0" fontAlgn="base" hangingPunct="0">
              <a:spcBef>
                <a:spcPct val="0"/>
              </a:spcBef>
              <a:spcAft>
                <a:spcPct val="0"/>
              </a:spcAft>
              <a:buClrTx/>
              <a:buSzTx/>
              <a:buNone/>
              <a:tabLst>
                <a:tab pos="2743200" algn="ctr"/>
              </a:tabLst>
            </a:pPr>
            <a:r>
              <a:rPr lang="en-US" altLang="ar-IQ" dirty="0">
                <a:ln>
                  <a:noFill/>
                </a:ln>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A-simple stomach: </a:t>
            </a:r>
            <a:r>
              <a:rPr lang="en-US" altLang="ar-IQ"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it lines by one kind of mucous membrane (glandular mucosa), covered by simple columnar epithelium like dog, cat and man</a:t>
            </a:r>
            <a:r>
              <a:rPr lang="en-US" altLang="ar-IQ"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altLang="ar-IQ"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altLang="ar-IQ"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defTabSz="914400" rtl="0" eaLnBrk="0" fontAlgn="base" hangingPunct="0">
              <a:spcBef>
                <a:spcPct val="0"/>
              </a:spcBef>
              <a:spcAft>
                <a:spcPct val="0"/>
              </a:spcAft>
              <a:buClrTx/>
              <a:buSzTx/>
              <a:buNone/>
              <a:tabLst>
                <a:tab pos="2743200" algn="ctr"/>
              </a:tabLst>
            </a:pPr>
            <a:r>
              <a:rPr lang="en-US" altLang="ar-IQ" dirty="0" smtClean="0">
                <a:ln>
                  <a:noFill/>
                </a:ln>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B-compound </a:t>
            </a:r>
            <a:r>
              <a:rPr lang="en-US" altLang="ar-IQ" dirty="0">
                <a:ln>
                  <a:noFill/>
                </a:ln>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stomach</a:t>
            </a:r>
            <a:r>
              <a:rPr lang="en-US" altLang="ar-IQ"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it lines by glandular and non glandular mucosa like in ruminants, pig and horse.</a:t>
            </a:r>
            <a:endParaRPr lang="en-US" altLang="ar-IQ" sz="2800" dirty="0">
              <a:ln>
                <a:noFill/>
              </a:ln>
              <a:solidFill>
                <a:schemeClr val="tx1"/>
              </a:solidFill>
              <a:effectLst/>
              <a:latin typeface="Arial" panose="020B0604020202020204" pitchFamily="34" charset="0"/>
            </a:endParaRPr>
          </a:p>
          <a:p>
            <a:pPr marL="0" lvl="0" indent="0" algn="just" defTabSz="914400" rtl="0" eaLnBrk="0" fontAlgn="base" hangingPunct="0">
              <a:spcBef>
                <a:spcPct val="0"/>
              </a:spcBef>
              <a:spcAft>
                <a:spcPct val="0"/>
              </a:spcAft>
              <a:buClrTx/>
              <a:buSzTx/>
              <a:buNone/>
              <a:tabLst>
                <a:tab pos="2743200" algn="ctr"/>
              </a:tabLst>
            </a:pPr>
            <a:endParaRPr lang="en-US" altLang="ar-IQ"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just" defTabSz="914400" rtl="0" eaLnBrk="0" fontAlgn="base" hangingPunct="0">
              <a:spcBef>
                <a:spcPct val="0"/>
              </a:spcBef>
              <a:spcAft>
                <a:spcPct val="0"/>
              </a:spcAft>
              <a:buClrTx/>
              <a:buSzTx/>
              <a:buNone/>
              <a:tabLst>
                <a:tab pos="2743200" algn="ctr"/>
              </a:tabLst>
            </a:pPr>
            <a:endParaRPr lang="en-US" altLang="ar-IQ" sz="1050" dirty="0">
              <a:ln>
                <a:noFill/>
              </a:ln>
              <a:solidFill>
                <a:schemeClr val="tx1"/>
              </a:solidFill>
              <a:effectLst/>
            </a:endParaRPr>
          </a:p>
          <a:p>
            <a:pPr marL="0" lvl="0" indent="0" algn="just" defTabSz="914400" rtl="0" eaLnBrk="0" fontAlgn="base" hangingPunct="0">
              <a:spcBef>
                <a:spcPct val="0"/>
              </a:spcBef>
              <a:spcAft>
                <a:spcPct val="0"/>
              </a:spcAft>
              <a:buClrTx/>
              <a:buSzTx/>
              <a:buNone/>
              <a:tabLst>
                <a:tab pos="2743200" algn="ctr"/>
              </a:tabLst>
            </a:pPr>
            <a:endParaRPr lang="en-US" altLang="ar-IQ" sz="2800" dirty="0">
              <a:ln>
                <a:noFill/>
              </a:ln>
              <a:solidFill>
                <a:schemeClr val="tx1"/>
              </a:solidFill>
              <a:effectLst/>
              <a:latin typeface="Arial" panose="020B0604020202020204" pitchFamily="34" charset="0"/>
            </a:endParaRPr>
          </a:p>
          <a:p>
            <a:pPr algn="just" rtl="0"/>
            <a:endParaRPr lang="ar-IQ" dirty="0"/>
          </a:p>
        </p:txBody>
      </p:sp>
      <p:sp>
        <p:nvSpPr>
          <p:cNvPr id="4" name="Date Placeholder 3"/>
          <p:cNvSpPr>
            <a:spLocks noGrp="1"/>
          </p:cNvSpPr>
          <p:nvPr>
            <p:ph type="dt" sz="half" idx="10"/>
          </p:nvPr>
        </p:nvSpPr>
        <p:spPr/>
        <p:txBody>
          <a:bodyPr/>
          <a:lstStyle/>
          <a:p>
            <a:fld id="{8E3C3FC9-8771-405D-A443-17C859752620}" type="datetime1">
              <a:rPr lang="en-US" smtClean="0"/>
              <a:t>4/1/2020</a:t>
            </a:fld>
            <a:endParaRPr lang="ar-IQ"/>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220363" y="3176405"/>
            <a:ext cx="3888000" cy="30719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220363" y="480292"/>
            <a:ext cx="3887999" cy="26961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68049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36" y="212436"/>
            <a:ext cx="10851921" cy="812800"/>
          </a:xfrm>
        </p:spPr>
        <p:txBody>
          <a:bodyPr>
            <a:normAutofit/>
          </a:bodyPr>
          <a:lstStyle/>
          <a:p>
            <a:pPr algn="l" rtl="0"/>
            <a:r>
              <a:rPr lang="en-US" sz="3200" b="1" u="sng" dirty="0">
                <a:effectLst/>
              </a:rPr>
              <a:t>Stomach of horse:</a:t>
            </a:r>
            <a:r>
              <a:rPr lang="en-US" sz="3200" u="sng" dirty="0">
                <a:effectLst/>
              </a:rPr>
              <a:t> </a:t>
            </a:r>
            <a:endParaRPr lang="ar-IQ" sz="3200" dirty="0"/>
          </a:p>
        </p:txBody>
      </p:sp>
      <p:sp>
        <p:nvSpPr>
          <p:cNvPr id="3" name="Content Placeholder 2"/>
          <p:cNvSpPr>
            <a:spLocks noGrp="1"/>
          </p:cNvSpPr>
          <p:nvPr>
            <p:ph idx="1"/>
          </p:nvPr>
        </p:nvSpPr>
        <p:spPr>
          <a:xfrm>
            <a:off x="618837" y="748145"/>
            <a:ext cx="8007928" cy="5500255"/>
          </a:xfrm>
        </p:spPr>
        <p:txBody>
          <a:bodyPr>
            <a:normAutofit lnSpcReduction="10000"/>
          </a:bodyPr>
          <a:lstStyle/>
          <a:p>
            <a:pPr algn="just" rtl="0"/>
            <a:r>
              <a:rPr lang="en-US" dirty="0" smtClean="0">
                <a:solidFill>
                  <a:srgbClr val="FFFF00"/>
                </a:solidFill>
                <a:effectLst/>
              </a:rPr>
              <a:t>1-it is </a:t>
            </a:r>
            <a:r>
              <a:rPr lang="en-US" dirty="0" err="1" smtClean="0">
                <a:solidFill>
                  <a:srgbClr val="FFFF00"/>
                </a:solidFill>
                <a:effectLst/>
              </a:rPr>
              <a:t>monolocular</a:t>
            </a:r>
            <a:r>
              <a:rPr lang="en-US" dirty="0" smtClean="0">
                <a:solidFill>
                  <a:srgbClr val="FFFF00"/>
                </a:solidFill>
                <a:effectLst/>
              </a:rPr>
              <a:t> compound stomach.</a:t>
            </a:r>
            <a:endParaRPr lang="en-US" dirty="0">
              <a:solidFill>
                <a:srgbClr val="FFFF00"/>
              </a:solidFill>
              <a:effectLst/>
            </a:endParaRPr>
          </a:p>
          <a:p>
            <a:pPr algn="just" rtl="0"/>
            <a:r>
              <a:rPr lang="en-US" dirty="0">
                <a:solidFill>
                  <a:srgbClr val="FFFF00"/>
                </a:solidFill>
                <a:effectLst/>
              </a:rPr>
              <a:t>2-it is sharply curved, J-shaped </a:t>
            </a:r>
            <a:r>
              <a:rPr lang="en-US" dirty="0">
                <a:effectLst/>
              </a:rPr>
              <a:t>sac</a:t>
            </a:r>
            <a:r>
              <a:rPr lang="en-US" dirty="0" smtClean="0">
                <a:effectLst/>
              </a:rPr>
              <a:t>,. </a:t>
            </a:r>
            <a:r>
              <a:rPr lang="en-US" dirty="0">
                <a:effectLst/>
              </a:rPr>
              <a:t>It has </a:t>
            </a:r>
            <a:r>
              <a:rPr lang="en-US" dirty="0" smtClean="0">
                <a:effectLst/>
              </a:rPr>
              <a:t>two </a:t>
            </a:r>
            <a:r>
              <a:rPr lang="en-US" dirty="0" err="1" smtClean="0">
                <a:effectLst/>
              </a:rPr>
              <a:t>surface,two</a:t>
            </a:r>
            <a:r>
              <a:rPr lang="en-US" dirty="0" smtClean="0">
                <a:effectLst/>
              </a:rPr>
              <a:t> </a:t>
            </a:r>
            <a:r>
              <a:rPr lang="en-US" dirty="0">
                <a:effectLst/>
              </a:rPr>
              <a:t>curvature and two extremities.</a:t>
            </a:r>
          </a:p>
          <a:p>
            <a:pPr algn="just" rtl="0"/>
            <a:r>
              <a:rPr lang="en-US" dirty="0">
                <a:solidFill>
                  <a:srgbClr val="FFFF00"/>
                </a:solidFill>
                <a:effectLst/>
              </a:rPr>
              <a:t>1-the parietal surface</a:t>
            </a:r>
            <a:r>
              <a:rPr lang="en-US" dirty="0" smtClean="0">
                <a:effectLst/>
              </a:rPr>
              <a:t>:</a:t>
            </a:r>
            <a:endParaRPr lang="en-US" dirty="0">
              <a:effectLst/>
            </a:endParaRPr>
          </a:p>
          <a:p>
            <a:pPr algn="just" rtl="0"/>
            <a:r>
              <a:rPr lang="en-US" dirty="0">
                <a:solidFill>
                  <a:srgbClr val="FFFF00"/>
                </a:solidFill>
                <a:effectLst/>
              </a:rPr>
              <a:t>2-the visceral surface</a:t>
            </a:r>
            <a:r>
              <a:rPr lang="en-US" dirty="0" smtClean="0">
                <a:effectLst/>
              </a:rPr>
              <a:t>:.</a:t>
            </a:r>
            <a:endParaRPr lang="en-US" dirty="0">
              <a:effectLst/>
            </a:endParaRPr>
          </a:p>
          <a:p>
            <a:pPr algn="just" rtl="0"/>
            <a:r>
              <a:rPr lang="en-US" b="1" dirty="0" smtClean="0">
                <a:solidFill>
                  <a:srgbClr val="FF0000"/>
                </a:solidFill>
                <a:effectLst/>
              </a:rPr>
              <a:t>The </a:t>
            </a:r>
            <a:r>
              <a:rPr lang="en-US" b="1" dirty="0">
                <a:solidFill>
                  <a:srgbClr val="FF0000"/>
                </a:solidFill>
                <a:effectLst/>
              </a:rPr>
              <a:t>mucous coat is clearly divided into two parts</a:t>
            </a:r>
            <a:r>
              <a:rPr lang="en-US" dirty="0">
                <a:effectLst/>
              </a:rPr>
              <a:t>:</a:t>
            </a:r>
          </a:p>
          <a:p>
            <a:pPr algn="just" rtl="0"/>
            <a:r>
              <a:rPr lang="en-US" b="1" dirty="0">
                <a:solidFill>
                  <a:srgbClr val="FF0000"/>
                </a:solidFill>
                <a:effectLst/>
              </a:rPr>
              <a:t>1-non glandular part</a:t>
            </a:r>
            <a:r>
              <a:rPr lang="en-US" dirty="0">
                <a:effectLst/>
              </a:rPr>
              <a:t>: lines the greater parts of the left sac resemble to esophagus mucous membrane and it is termed the </a:t>
            </a:r>
            <a:r>
              <a:rPr lang="en-US" dirty="0" err="1">
                <a:effectLst/>
              </a:rPr>
              <a:t>proventicular</a:t>
            </a:r>
            <a:r>
              <a:rPr lang="en-US" dirty="0">
                <a:effectLst/>
              </a:rPr>
              <a:t> part (</a:t>
            </a:r>
            <a:r>
              <a:rPr lang="en-US" dirty="0">
                <a:solidFill>
                  <a:srgbClr val="FF0000"/>
                </a:solidFill>
                <a:effectLst/>
              </a:rPr>
              <a:t>esophageal region</a:t>
            </a:r>
            <a:r>
              <a:rPr lang="en-US" dirty="0">
                <a:effectLst/>
              </a:rPr>
              <a:t>). It is white in color.</a:t>
            </a:r>
          </a:p>
          <a:p>
            <a:pPr algn="just" rtl="0"/>
            <a:r>
              <a:rPr lang="en-US" b="1" dirty="0">
                <a:solidFill>
                  <a:srgbClr val="FF0000"/>
                </a:solidFill>
                <a:effectLst/>
              </a:rPr>
              <a:t>2-glandular part</a:t>
            </a:r>
            <a:r>
              <a:rPr lang="en-US" dirty="0">
                <a:solidFill>
                  <a:srgbClr val="FF0000"/>
                </a:solidFill>
                <a:effectLst/>
              </a:rPr>
              <a:t>: </a:t>
            </a:r>
            <a:r>
              <a:rPr lang="en-US" dirty="0">
                <a:effectLst/>
              </a:rPr>
              <a:t>it contains the gastric glands and </a:t>
            </a:r>
            <a:r>
              <a:rPr lang="en-US" dirty="0">
                <a:solidFill>
                  <a:srgbClr val="FF0000"/>
                </a:solidFill>
                <a:effectLst/>
              </a:rPr>
              <a:t>sub divided into three zones</a:t>
            </a:r>
            <a:r>
              <a:rPr lang="en-US" dirty="0">
                <a:effectLst/>
              </a:rPr>
              <a:t> according to the types of glands, which it contains:</a:t>
            </a:r>
          </a:p>
          <a:p>
            <a:pPr algn="just" rtl="0"/>
            <a:r>
              <a:rPr lang="en-US" dirty="0">
                <a:solidFill>
                  <a:srgbClr val="FF0000"/>
                </a:solidFill>
                <a:effectLst/>
              </a:rPr>
              <a:t>A-cardiac gland region</a:t>
            </a:r>
            <a:r>
              <a:rPr lang="en-US" dirty="0" smtClean="0">
                <a:effectLst/>
              </a:rPr>
              <a:t>:</a:t>
            </a:r>
            <a:endParaRPr lang="en-US" dirty="0">
              <a:effectLst/>
            </a:endParaRPr>
          </a:p>
          <a:p>
            <a:pPr algn="just" rtl="0"/>
            <a:r>
              <a:rPr lang="en-US" dirty="0">
                <a:solidFill>
                  <a:srgbClr val="FF0000"/>
                </a:solidFill>
                <a:effectLst/>
              </a:rPr>
              <a:t>B-fundus gland region</a:t>
            </a:r>
            <a:r>
              <a:rPr lang="en-US" dirty="0" smtClean="0">
                <a:effectLst/>
              </a:rPr>
              <a:t>:.</a:t>
            </a:r>
            <a:endParaRPr lang="en-US" dirty="0">
              <a:effectLst/>
            </a:endParaRPr>
          </a:p>
          <a:p>
            <a:pPr algn="just" rtl="0"/>
            <a:r>
              <a:rPr lang="en-US" dirty="0">
                <a:solidFill>
                  <a:srgbClr val="FF0000"/>
                </a:solidFill>
                <a:effectLst/>
              </a:rPr>
              <a:t>C-pyloric gland region</a:t>
            </a:r>
            <a:r>
              <a:rPr lang="en-US" dirty="0" smtClean="0">
                <a:effectLst/>
              </a:rPr>
              <a:t>:</a:t>
            </a:r>
            <a:endParaRPr lang="ar-IQ" dirty="0"/>
          </a:p>
        </p:txBody>
      </p:sp>
      <p:sp>
        <p:nvSpPr>
          <p:cNvPr id="4" name="Date Placeholder 3"/>
          <p:cNvSpPr>
            <a:spLocks noGrp="1"/>
          </p:cNvSpPr>
          <p:nvPr>
            <p:ph type="dt" sz="half" idx="10"/>
          </p:nvPr>
        </p:nvSpPr>
        <p:spPr/>
        <p:txBody>
          <a:bodyPr/>
          <a:lstStyle/>
          <a:p>
            <a:fld id="{8E3C3FC9-8771-405D-A443-17C859752620}" type="datetime1">
              <a:rPr lang="en-US" smtClean="0"/>
              <a:t>4/1/2020</a:t>
            </a:fld>
            <a:endParaRPr lang="ar-IQ"/>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26765" y="1025235"/>
            <a:ext cx="3423722" cy="363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90255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عنصر نائب للمحتوى 3"/>
          <p:cNvPicPr>
            <a:picLocks noGrp="1"/>
          </p:cNvPicPr>
          <p:nvPr>
            <p:ph idx="1"/>
          </p:nvPr>
        </p:nvPicPr>
        <p:blipFill>
          <a:blip r:embed="rId4"/>
          <a:stretch>
            <a:fillRect/>
          </a:stretch>
        </p:blipFill>
        <p:spPr bwMode="auto">
          <a:xfrm>
            <a:off x="988292" y="1914132"/>
            <a:ext cx="7675418" cy="4237286"/>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8E3C3FC9-8771-405D-A443-17C859752620}" type="datetime1">
              <a:rPr lang="en-US" smtClean="0"/>
              <a:t>4/1/2020</a:t>
            </a:fld>
            <a:endParaRPr lang="ar-IQ"/>
          </a:p>
        </p:txBody>
      </p:sp>
      <p:sp>
        <p:nvSpPr>
          <p:cNvPr id="5"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pic>
        <p:nvPicPr>
          <p:cNvPr id="6" name="صورة 1" descr="F:\عملي تشريح\system of body\الجهاز الهظمي\المعدة\Anatomy of the Digestive System_files\simba.gif"/>
          <p:cNvPicPr/>
          <p:nvPr/>
        </p:nvPicPr>
        <p:blipFill rotWithShape="1">
          <a:blip r:embed="rId5">
            <a:extLst>
              <a:ext uri="{28A0092B-C50C-407E-A947-70E740481C1C}">
                <a14:useLocalDpi xmlns:a14="http://schemas.microsoft.com/office/drawing/2010/main" val="0"/>
              </a:ext>
            </a:extLst>
          </a:blip>
          <a:srcRect t="-3518"/>
          <a:stretch/>
        </p:blipFill>
        <p:spPr bwMode="auto">
          <a:xfrm>
            <a:off x="9028083" y="1810327"/>
            <a:ext cx="2739044" cy="42671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7" name="Rectangle 3"/>
          <p:cNvSpPr>
            <a:spLocks noChangeArrowheads="1"/>
          </p:cNvSpPr>
          <p:nvPr/>
        </p:nvSpPr>
        <p:spPr bwMode="auto">
          <a:xfrm>
            <a:off x="1886658" y="536820"/>
            <a:ext cx="823639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ar-IQ"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Digestive system</a:t>
            </a:r>
            <a:endParaRPr kumimoji="0" lang="en-US" altLang="ar-IQ" sz="2800" b="0" i="0" u="none" strike="noStrike" cap="none" normalizeH="0" baseline="0" dirty="0" smtClean="0">
              <a:ln>
                <a:noFill/>
              </a:ln>
              <a:solidFill>
                <a:schemeClr val="tx1"/>
              </a:solidFill>
              <a:effectLst/>
              <a:latin typeface="Arial" panose="020B0604020202020204" pitchFamily="34"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29708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6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964" y="184728"/>
            <a:ext cx="11073593" cy="868218"/>
          </a:xfrm>
        </p:spPr>
        <p:txBody>
          <a:bodyPr>
            <a:normAutofit fontScale="90000"/>
          </a:bodyPr>
          <a:lstStyle/>
          <a:p>
            <a:pPr algn="l"/>
            <a:r>
              <a:rPr lang="en-US" b="1" dirty="0">
                <a:effectLst/>
              </a:rPr>
              <a:t>Fixation of stomach:</a:t>
            </a:r>
            <a:r>
              <a:rPr lang="en-US" dirty="0">
                <a:effectLst/>
              </a:rPr>
              <a:t/>
            </a:r>
            <a:br>
              <a:rPr lang="en-US" dirty="0">
                <a:effectLst/>
              </a:rPr>
            </a:br>
            <a:endParaRPr lang="ar-IQ" dirty="0"/>
          </a:p>
        </p:txBody>
      </p:sp>
      <p:sp>
        <p:nvSpPr>
          <p:cNvPr id="3" name="Content Placeholder 2"/>
          <p:cNvSpPr>
            <a:spLocks noGrp="1"/>
          </p:cNvSpPr>
          <p:nvPr>
            <p:ph idx="1"/>
          </p:nvPr>
        </p:nvSpPr>
        <p:spPr>
          <a:xfrm>
            <a:off x="295564" y="628073"/>
            <a:ext cx="7047345" cy="5902036"/>
          </a:xfrm>
        </p:spPr>
        <p:txBody>
          <a:bodyPr>
            <a:normAutofit/>
          </a:bodyPr>
          <a:lstStyle/>
          <a:p>
            <a:pPr algn="just" rtl="0"/>
            <a:r>
              <a:rPr lang="en-US" dirty="0">
                <a:solidFill>
                  <a:srgbClr val="FFFF00"/>
                </a:solidFill>
                <a:effectLst/>
              </a:rPr>
              <a:t>1-pressure of adjacent organs</a:t>
            </a:r>
            <a:r>
              <a:rPr lang="en-US" dirty="0">
                <a:effectLst/>
              </a:rPr>
              <a:t>.  </a:t>
            </a:r>
            <a:endParaRPr lang="en-US" dirty="0" smtClean="0">
              <a:effectLst/>
            </a:endParaRPr>
          </a:p>
          <a:p>
            <a:pPr algn="just" rtl="0"/>
            <a:r>
              <a:rPr lang="en-US" dirty="0" smtClean="0">
                <a:effectLst/>
              </a:rPr>
              <a:t> </a:t>
            </a:r>
            <a:r>
              <a:rPr lang="en-US" dirty="0">
                <a:solidFill>
                  <a:srgbClr val="FFFF00"/>
                </a:solidFill>
                <a:effectLst/>
              </a:rPr>
              <a:t>2-blood vessels supplying</a:t>
            </a:r>
            <a:r>
              <a:rPr lang="en-US" dirty="0">
                <a:effectLst/>
              </a:rPr>
              <a:t>. </a:t>
            </a:r>
            <a:r>
              <a:rPr lang="en-US" dirty="0" smtClean="0">
                <a:effectLst/>
              </a:rPr>
              <a:t>-</a:t>
            </a:r>
            <a:r>
              <a:rPr lang="en-US" dirty="0">
                <a:effectLst/>
              </a:rPr>
              <a:t>branches of the celiac </a:t>
            </a:r>
            <a:r>
              <a:rPr lang="en-US" dirty="0" smtClean="0">
                <a:effectLst/>
              </a:rPr>
              <a:t>artery. Gastric </a:t>
            </a:r>
            <a:r>
              <a:rPr lang="en-US" dirty="0">
                <a:effectLst/>
              </a:rPr>
              <a:t>veins</a:t>
            </a:r>
            <a:r>
              <a:rPr lang="en-US" dirty="0" smtClean="0">
                <a:effectLst/>
              </a:rPr>
              <a:t>.</a:t>
            </a:r>
          </a:p>
          <a:p>
            <a:pPr algn="just" rtl="0"/>
            <a:r>
              <a:rPr lang="en-US" dirty="0" smtClean="0">
                <a:solidFill>
                  <a:srgbClr val="FFFF00"/>
                </a:solidFill>
                <a:effectLst/>
              </a:rPr>
              <a:t>3-esophagus</a:t>
            </a:r>
            <a:r>
              <a:rPr lang="en-US" dirty="0">
                <a:solidFill>
                  <a:srgbClr val="FFFF00"/>
                </a:solidFill>
                <a:effectLst/>
              </a:rPr>
              <a:t>.   </a:t>
            </a:r>
            <a:endParaRPr lang="en-US" dirty="0" smtClean="0">
              <a:solidFill>
                <a:srgbClr val="FFFF00"/>
              </a:solidFill>
              <a:effectLst/>
            </a:endParaRPr>
          </a:p>
          <a:p>
            <a:pPr algn="just" rtl="0"/>
            <a:r>
              <a:rPr lang="en-US" dirty="0" smtClean="0">
                <a:solidFill>
                  <a:srgbClr val="FFFF00"/>
                </a:solidFill>
                <a:effectLst/>
              </a:rPr>
              <a:t>   </a:t>
            </a:r>
            <a:r>
              <a:rPr lang="en-US" dirty="0">
                <a:solidFill>
                  <a:srgbClr val="FFFF00"/>
                </a:solidFill>
                <a:effectLst/>
              </a:rPr>
              <a:t>4-doudenum.</a:t>
            </a:r>
          </a:p>
          <a:p>
            <a:pPr algn="just" rtl="0"/>
            <a:r>
              <a:rPr lang="en-US" dirty="0">
                <a:solidFill>
                  <a:srgbClr val="FFFF00"/>
                </a:solidFill>
                <a:effectLst/>
              </a:rPr>
              <a:t>5-greater </a:t>
            </a:r>
            <a:r>
              <a:rPr lang="en-US" dirty="0" err="1">
                <a:solidFill>
                  <a:srgbClr val="FFFF00"/>
                </a:solidFill>
                <a:effectLst/>
              </a:rPr>
              <a:t>omentum</a:t>
            </a:r>
            <a:r>
              <a:rPr lang="en-US" dirty="0">
                <a:solidFill>
                  <a:srgbClr val="FFFF00"/>
                </a:solidFill>
                <a:effectLst/>
              </a:rPr>
              <a:t> </a:t>
            </a:r>
            <a:r>
              <a:rPr lang="en-US" dirty="0" smtClean="0">
                <a:effectLst/>
              </a:rPr>
              <a:t>.</a:t>
            </a:r>
            <a:endParaRPr lang="en-US" dirty="0">
              <a:effectLst/>
            </a:endParaRPr>
          </a:p>
          <a:p>
            <a:pPr algn="just" rtl="0"/>
            <a:r>
              <a:rPr lang="en-US" dirty="0">
                <a:solidFill>
                  <a:srgbClr val="FFFF00"/>
                </a:solidFill>
                <a:effectLst/>
              </a:rPr>
              <a:t>6-lesser </a:t>
            </a:r>
            <a:r>
              <a:rPr lang="en-US" dirty="0" err="1" smtClean="0">
                <a:solidFill>
                  <a:srgbClr val="FFFF00"/>
                </a:solidFill>
                <a:effectLst/>
              </a:rPr>
              <a:t>omentum</a:t>
            </a:r>
            <a:r>
              <a:rPr lang="en-US" dirty="0" smtClean="0">
                <a:effectLst/>
              </a:rPr>
              <a:t>, </a:t>
            </a:r>
            <a:r>
              <a:rPr lang="en-US" dirty="0">
                <a:effectLst/>
              </a:rPr>
              <a:t>it divided into two parts:</a:t>
            </a:r>
          </a:p>
          <a:p>
            <a:pPr algn="just" rtl="0"/>
            <a:r>
              <a:rPr lang="en-US" dirty="0">
                <a:solidFill>
                  <a:srgbClr val="FF0000"/>
                </a:solidFill>
                <a:effectLst/>
              </a:rPr>
              <a:t>A-the </a:t>
            </a:r>
            <a:r>
              <a:rPr lang="en-US" dirty="0" err="1">
                <a:solidFill>
                  <a:srgbClr val="FF0000"/>
                </a:solidFill>
                <a:effectLst/>
              </a:rPr>
              <a:t>hepatodoudenal</a:t>
            </a:r>
            <a:r>
              <a:rPr lang="en-US" dirty="0">
                <a:solidFill>
                  <a:srgbClr val="FF0000"/>
                </a:solidFill>
                <a:effectLst/>
              </a:rPr>
              <a:t> </a:t>
            </a:r>
            <a:r>
              <a:rPr lang="en-US" dirty="0">
                <a:effectLst/>
              </a:rPr>
              <a:t>ligament </a:t>
            </a:r>
            <a:r>
              <a:rPr lang="en-US" dirty="0" smtClean="0">
                <a:effectLst/>
              </a:rPr>
              <a:t>.</a:t>
            </a:r>
            <a:endParaRPr lang="en-US" dirty="0">
              <a:effectLst/>
            </a:endParaRPr>
          </a:p>
          <a:p>
            <a:pPr algn="just" rtl="0"/>
            <a:r>
              <a:rPr lang="en-US" dirty="0">
                <a:solidFill>
                  <a:srgbClr val="FF0000"/>
                </a:solidFill>
                <a:effectLst/>
              </a:rPr>
              <a:t>B-the </a:t>
            </a:r>
            <a:r>
              <a:rPr lang="en-US" dirty="0" err="1">
                <a:solidFill>
                  <a:srgbClr val="FF0000"/>
                </a:solidFill>
                <a:effectLst/>
              </a:rPr>
              <a:t>hepatogastric</a:t>
            </a:r>
            <a:r>
              <a:rPr lang="en-US" dirty="0">
                <a:solidFill>
                  <a:srgbClr val="FF0000"/>
                </a:solidFill>
                <a:effectLst/>
              </a:rPr>
              <a:t> </a:t>
            </a:r>
            <a:r>
              <a:rPr lang="en-US" dirty="0">
                <a:effectLst/>
              </a:rPr>
              <a:t>ligament </a:t>
            </a:r>
            <a:r>
              <a:rPr lang="en-US" dirty="0" smtClean="0">
                <a:effectLst/>
              </a:rPr>
              <a:t>.</a:t>
            </a:r>
            <a:endParaRPr lang="en-US" dirty="0">
              <a:effectLst/>
            </a:endParaRPr>
          </a:p>
          <a:p>
            <a:pPr algn="just" rtl="0"/>
            <a:r>
              <a:rPr lang="en-US" dirty="0">
                <a:solidFill>
                  <a:srgbClr val="FFFF00"/>
                </a:solidFill>
                <a:effectLst/>
              </a:rPr>
              <a:t>7-gastrophrenic ligament </a:t>
            </a:r>
            <a:r>
              <a:rPr lang="en-US" dirty="0" smtClean="0">
                <a:effectLst/>
              </a:rPr>
              <a:t>.</a:t>
            </a:r>
            <a:endParaRPr lang="en-US" dirty="0">
              <a:effectLst/>
            </a:endParaRPr>
          </a:p>
          <a:p>
            <a:pPr algn="just" rtl="0"/>
            <a:r>
              <a:rPr lang="en-US" dirty="0">
                <a:solidFill>
                  <a:srgbClr val="FFFF00"/>
                </a:solidFill>
                <a:effectLst/>
              </a:rPr>
              <a:t>8-gastrosplenic ligament </a:t>
            </a:r>
            <a:r>
              <a:rPr lang="en-US" dirty="0" smtClean="0">
                <a:effectLst/>
              </a:rPr>
              <a:t>.</a:t>
            </a:r>
            <a:endParaRPr lang="en-US" dirty="0">
              <a:effectLst/>
            </a:endParaRPr>
          </a:p>
          <a:p>
            <a:pPr algn="just" rtl="0"/>
            <a:r>
              <a:rPr lang="en-US" dirty="0">
                <a:solidFill>
                  <a:srgbClr val="FFFF00"/>
                </a:solidFill>
                <a:effectLst/>
              </a:rPr>
              <a:t>9-gastropancreatic fold </a:t>
            </a:r>
            <a:r>
              <a:rPr lang="en-US" dirty="0" smtClean="0">
                <a:effectLst/>
              </a:rPr>
              <a:t>.</a:t>
            </a:r>
            <a:endParaRPr lang="en-US" dirty="0">
              <a:effectLst/>
            </a:endParaRPr>
          </a:p>
          <a:p>
            <a:pPr algn="just" rtl="0"/>
            <a:endParaRPr lang="ar-IQ" dirty="0"/>
          </a:p>
        </p:txBody>
      </p:sp>
      <p:sp>
        <p:nvSpPr>
          <p:cNvPr id="4" name="Date Placeholder 3"/>
          <p:cNvSpPr>
            <a:spLocks noGrp="1"/>
          </p:cNvSpPr>
          <p:nvPr>
            <p:ph type="dt" sz="half" idx="10"/>
          </p:nvPr>
        </p:nvSpPr>
        <p:spPr/>
        <p:txBody>
          <a:bodyPr/>
          <a:lstStyle/>
          <a:p>
            <a:fld id="{8E3C3FC9-8771-405D-A443-17C859752620}" type="datetime1">
              <a:rPr lang="en-US" smtClean="0"/>
              <a:t>4/1/2020</a:t>
            </a:fld>
            <a:endParaRPr lang="ar-IQ"/>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342909" y="618837"/>
            <a:ext cx="4680000" cy="468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587205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582" y="0"/>
            <a:ext cx="10814975" cy="997527"/>
          </a:xfrm>
        </p:spPr>
        <p:txBody>
          <a:bodyPr>
            <a:normAutofit/>
          </a:bodyPr>
          <a:lstStyle/>
          <a:p>
            <a:pPr algn="l" rtl="0"/>
            <a:r>
              <a:rPr lang="en-US" sz="3200" b="1" u="sng" dirty="0">
                <a:effectLst/>
              </a:rPr>
              <a:t>Stomach of Ruminants</a:t>
            </a:r>
            <a:r>
              <a:rPr lang="en-US" sz="3200" b="1" dirty="0">
                <a:effectLst/>
              </a:rPr>
              <a:t>: </a:t>
            </a:r>
            <a:endParaRPr lang="en-US" sz="3200" dirty="0">
              <a:effectLst/>
            </a:endParaRPr>
          </a:p>
        </p:txBody>
      </p:sp>
      <p:sp>
        <p:nvSpPr>
          <p:cNvPr id="3" name="Content Placeholder 2"/>
          <p:cNvSpPr>
            <a:spLocks noGrp="1"/>
          </p:cNvSpPr>
          <p:nvPr>
            <p:ph idx="1"/>
          </p:nvPr>
        </p:nvSpPr>
        <p:spPr>
          <a:xfrm>
            <a:off x="452583" y="997527"/>
            <a:ext cx="7573818" cy="5163128"/>
          </a:xfrm>
        </p:spPr>
        <p:txBody>
          <a:bodyPr>
            <a:noAutofit/>
          </a:bodyPr>
          <a:lstStyle/>
          <a:p>
            <a:pPr algn="just" rtl="0"/>
            <a:r>
              <a:rPr lang="en-US" sz="2400" dirty="0">
                <a:effectLst/>
              </a:rPr>
              <a:t>1-it is </a:t>
            </a:r>
            <a:r>
              <a:rPr lang="en-US" sz="2400" dirty="0" err="1" smtClean="0">
                <a:solidFill>
                  <a:srgbClr val="FF0000"/>
                </a:solidFill>
                <a:effectLst/>
              </a:rPr>
              <a:t>multilocular</a:t>
            </a:r>
            <a:r>
              <a:rPr lang="en-US" sz="2400" dirty="0" smtClean="0">
                <a:solidFill>
                  <a:srgbClr val="FF0000"/>
                </a:solidFill>
                <a:effectLst/>
              </a:rPr>
              <a:t> </a:t>
            </a:r>
            <a:r>
              <a:rPr lang="en-US" sz="2400" dirty="0">
                <a:solidFill>
                  <a:srgbClr val="FF0000"/>
                </a:solidFill>
                <a:effectLst/>
              </a:rPr>
              <a:t>compound </a:t>
            </a:r>
            <a:r>
              <a:rPr lang="en-US" sz="2400" dirty="0">
                <a:effectLst/>
              </a:rPr>
              <a:t>stomach.</a:t>
            </a:r>
          </a:p>
          <a:p>
            <a:pPr algn="just" rtl="0"/>
            <a:r>
              <a:rPr lang="en-US" sz="2400" dirty="0">
                <a:effectLst/>
              </a:rPr>
              <a:t>2-it is occupied nearly ¾ of abdominal cavity, fill </a:t>
            </a:r>
          </a:p>
          <a:p>
            <a:pPr algn="just" rtl="0"/>
            <a:r>
              <a:rPr lang="en-US" sz="2400" dirty="0">
                <a:effectLst/>
              </a:rPr>
              <a:t>in the left half of the cavity extends from diaphragm to the pelvic inlet and it may extend to the right side.</a:t>
            </a:r>
          </a:p>
          <a:p>
            <a:pPr algn="just" rtl="0"/>
            <a:r>
              <a:rPr lang="en-US" sz="2400" dirty="0">
                <a:effectLst/>
              </a:rPr>
              <a:t>3-it consists of four compartments</a:t>
            </a:r>
            <a:r>
              <a:rPr lang="en-US" sz="2400" dirty="0" smtClean="0">
                <a:effectLst/>
              </a:rPr>
              <a:t>:</a:t>
            </a:r>
          </a:p>
          <a:p>
            <a:pPr algn="just" rtl="0"/>
            <a:r>
              <a:rPr lang="en-US" sz="2400" dirty="0" smtClean="0">
                <a:effectLst/>
              </a:rPr>
              <a:t> </a:t>
            </a:r>
            <a:r>
              <a:rPr lang="en-US" sz="2400" dirty="0">
                <a:solidFill>
                  <a:srgbClr val="FF0000"/>
                </a:solidFill>
                <a:effectLst/>
              </a:rPr>
              <a:t>A-rumen B-reticulum C-</a:t>
            </a:r>
            <a:r>
              <a:rPr lang="en-US" sz="2400" dirty="0" err="1">
                <a:solidFill>
                  <a:srgbClr val="FF0000"/>
                </a:solidFill>
                <a:effectLst/>
              </a:rPr>
              <a:t>omasum</a:t>
            </a:r>
            <a:r>
              <a:rPr lang="en-US" sz="2400" dirty="0">
                <a:solidFill>
                  <a:srgbClr val="FF0000"/>
                </a:solidFill>
                <a:effectLst/>
              </a:rPr>
              <a:t> D-</a:t>
            </a:r>
            <a:r>
              <a:rPr lang="en-US" sz="2400" dirty="0" err="1">
                <a:solidFill>
                  <a:srgbClr val="FF0000"/>
                </a:solidFill>
                <a:effectLst/>
              </a:rPr>
              <a:t>abomasums</a:t>
            </a:r>
            <a:r>
              <a:rPr lang="en-US" sz="2400" dirty="0">
                <a:solidFill>
                  <a:srgbClr val="FF0000"/>
                </a:solidFill>
                <a:effectLst/>
              </a:rPr>
              <a:t>.</a:t>
            </a:r>
            <a:r>
              <a:rPr lang="en-US" sz="2400" dirty="0">
                <a:effectLst/>
              </a:rPr>
              <a:t> </a:t>
            </a:r>
            <a:r>
              <a:rPr lang="en-US" sz="2400" dirty="0" smtClean="0">
                <a:effectLst/>
              </a:rPr>
              <a:t>The </a:t>
            </a:r>
            <a:r>
              <a:rPr lang="en-US" sz="2400" dirty="0">
                <a:effectLst/>
              </a:rPr>
              <a:t>first three parts is </a:t>
            </a:r>
            <a:r>
              <a:rPr lang="en-US" sz="2400" dirty="0">
                <a:solidFill>
                  <a:srgbClr val="FF0000"/>
                </a:solidFill>
                <a:effectLst/>
              </a:rPr>
              <a:t>non glandular </a:t>
            </a:r>
            <a:r>
              <a:rPr lang="en-US" sz="2400" dirty="0">
                <a:effectLst/>
              </a:rPr>
              <a:t>called fore stomach or </a:t>
            </a:r>
            <a:r>
              <a:rPr lang="en-US" sz="2400" dirty="0" err="1">
                <a:effectLst/>
              </a:rPr>
              <a:t>proventriculus</a:t>
            </a:r>
            <a:r>
              <a:rPr lang="en-US" sz="2400" dirty="0">
                <a:effectLst/>
              </a:rPr>
              <a:t>, while the </a:t>
            </a:r>
            <a:r>
              <a:rPr lang="en-US" sz="2400" dirty="0" err="1">
                <a:effectLst/>
              </a:rPr>
              <a:t>abomasums</a:t>
            </a:r>
            <a:r>
              <a:rPr lang="en-US" sz="2400" dirty="0">
                <a:effectLst/>
              </a:rPr>
              <a:t> is a glandular mucous membrane called true stomach, the esophagus open into a shallow valuate between the rumen and reticulum and the abdomen continuous with the small intestine.</a:t>
            </a:r>
          </a:p>
          <a:p>
            <a:pPr algn="just" rtl="0"/>
            <a:endParaRPr lang="ar-IQ" sz="2400" dirty="0"/>
          </a:p>
        </p:txBody>
      </p:sp>
      <p:sp>
        <p:nvSpPr>
          <p:cNvPr id="4" name="Date Placeholder 3"/>
          <p:cNvSpPr>
            <a:spLocks noGrp="1"/>
          </p:cNvSpPr>
          <p:nvPr>
            <p:ph type="dt" sz="half" idx="10"/>
          </p:nvPr>
        </p:nvSpPr>
        <p:spPr/>
        <p:txBody>
          <a:bodyPr/>
          <a:lstStyle/>
          <a:p>
            <a:fld id="{8E3C3FC9-8771-405D-A443-17C859752620}" type="datetime1">
              <a:rPr lang="en-US" smtClean="0"/>
              <a:t>4/1/2020</a:t>
            </a:fld>
            <a:endParaRPr lang="ar-IQ"/>
          </a:p>
        </p:txBody>
      </p:sp>
      <p:graphicFrame>
        <p:nvGraphicFramePr>
          <p:cNvPr id="5" name="Object 4"/>
          <p:cNvGraphicFramePr>
            <a:graphicFrameLocks noChangeAspect="1"/>
          </p:cNvGraphicFramePr>
          <p:nvPr>
            <p:extLst>
              <p:ext uri="{D42A27DB-BD31-4B8C-83A1-F6EECF244321}">
                <p14:modId xmlns:p14="http://schemas.microsoft.com/office/powerpoint/2010/main" val="2577518485"/>
              </p:ext>
            </p:extLst>
          </p:nvPr>
        </p:nvGraphicFramePr>
        <p:xfrm>
          <a:off x="8164945" y="646545"/>
          <a:ext cx="3833091" cy="4959927"/>
        </p:xfrm>
        <a:graphic>
          <a:graphicData uri="http://schemas.openxmlformats.org/presentationml/2006/ole">
            <mc:AlternateContent xmlns:mc="http://schemas.openxmlformats.org/markup-compatibility/2006">
              <mc:Choice xmlns:v="urn:schemas-microsoft-com:vml" Requires="v">
                <p:oleObj spid="_x0000_s1031" name="Slide" r:id="rId3" imgW="4541366" imgH="3404473" progId="PowerPoint.Slide.8">
                  <p:embed/>
                </p:oleObj>
              </mc:Choice>
              <mc:Fallback>
                <p:oleObj name="Slide" r:id="rId3" imgW="4541366" imgH="3404473" progId="PowerPoint.Slid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4945" y="646545"/>
                        <a:ext cx="3833091" cy="4959927"/>
                      </a:xfrm>
                      <a:prstGeom prst="rect">
                        <a:avLst/>
                      </a:prstGeom>
                      <a:noFill/>
                    </p:spPr>
                  </p:pic>
                </p:oleObj>
              </mc:Fallback>
            </mc:AlternateContent>
          </a:graphicData>
        </a:graphic>
      </p:graphicFrame>
    </p:spTree>
    <p:extLst>
      <p:ext uri="{BB962C8B-B14F-4D97-AF65-F5344CB8AC3E}">
        <p14:creationId xmlns:p14="http://schemas.microsoft.com/office/powerpoint/2010/main" val="1309396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055" y="147782"/>
            <a:ext cx="10796502" cy="960582"/>
          </a:xfrm>
        </p:spPr>
        <p:txBody>
          <a:bodyPr>
            <a:normAutofit/>
          </a:bodyPr>
          <a:lstStyle/>
          <a:p>
            <a:pPr algn="l" rtl="0"/>
            <a:r>
              <a:rPr lang="en-US" b="1" dirty="0">
                <a:effectLst/>
              </a:rPr>
              <a:t>1-Rumen</a:t>
            </a:r>
            <a:endParaRPr lang="ar-IQ" dirty="0"/>
          </a:p>
        </p:txBody>
      </p:sp>
      <p:sp>
        <p:nvSpPr>
          <p:cNvPr id="4" name="Date Placeholder 3"/>
          <p:cNvSpPr>
            <a:spLocks noGrp="1"/>
          </p:cNvSpPr>
          <p:nvPr>
            <p:ph type="dt" sz="half" idx="10"/>
          </p:nvPr>
        </p:nvSpPr>
        <p:spPr/>
        <p:txBody>
          <a:bodyPr/>
          <a:lstStyle/>
          <a:p>
            <a:fld id="{8E3C3FC9-8771-405D-A443-17C859752620}" type="datetime1">
              <a:rPr lang="en-US" smtClean="0"/>
              <a:t>4/1/2020</a:t>
            </a:fld>
            <a:endParaRPr lang="ar-IQ"/>
          </a:p>
        </p:txBody>
      </p:sp>
      <p:sp>
        <p:nvSpPr>
          <p:cNvPr id="14" name="Content Placeholder 13"/>
          <p:cNvSpPr>
            <a:spLocks noGrp="1"/>
          </p:cNvSpPr>
          <p:nvPr>
            <p:ph idx="1"/>
          </p:nvPr>
        </p:nvSpPr>
        <p:spPr>
          <a:xfrm>
            <a:off x="166255" y="979055"/>
            <a:ext cx="8091054" cy="4812145"/>
          </a:xfrm>
        </p:spPr>
        <p:txBody>
          <a:bodyPr>
            <a:normAutofit fontScale="85000" lnSpcReduction="20000"/>
          </a:bodyPr>
          <a:lstStyle/>
          <a:p>
            <a:pPr algn="just" rtl="0"/>
            <a:r>
              <a:rPr lang="en-US" dirty="0">
                <a:effectLst/>
              </a:rPr>
              <a:t>1-Occupies most of the left half of abdominal</a:t>
            </a:r>
          </a:p>
          <a:p>
            <a:pPr algn="just" rtl="0"/>
            <a:r>
              <a:rPr lang="en-US" dirty="0" smtClean="0">
                <a:effectLst/>
              </a:rPr>
              <a:t>2-It </a:t>
            </a:r>
            <a:r>
              <a:rPr lang="en-US" dirty="0">
                <a:effectLst/>
              </a:rPr>
              <a:t>compressed from side to side and has two surface, two curvature and extremities</a:t>
            </a:r>
            <a:r>
              <a:rPr lang="en-US" dirty="0" smtClean="0">
                <a:effectLst/>
              </a:rPr>
              <a:t>.</a:t>
            </a:r>
          </a:p>
          <a:p>
            <a:pPr algn="just" rtl="0"/>
            <a:r>
              <a:rPr lang="en-US" dirty="0">
                <a:effectLst/>
              </a:rPr>
              <a:t>the parietal surface (left </a:t>
            </a:r>
            <a:r>
              <a:rPr lang="en-US" dirty="0" smtClean="0">
                <a:effectLst/>
              </a:rPr>
              <a:t>surface)</a:t>
            </a:r>
          </a:p>
          <a:p>
            <a:pPr algn="just" rtl="0"/>
            <a:r>
              <a:rPr lang="en-US" dirty="0">
                <a:effectLst/>
              </a:rPr>
              <a:t>visceral surface (right surface): </a:t>
            </a:r>
            <a:endParaRPr lang="en-US" dirty="0" smtClean="0">
              <a:effectLst/>
            </a:endParaRPr>
          </a:p>
          <a:p>
            <a:pPr algn="just" rtl="0"/>
            <a:r>
              <a:rPr lang="en-US" dirty="0">
                <a:effectLst/>
              </a:rPr>
              <a:t>dorsal </a:t>
            </a:r>
            <a:r>
              <a:rPr lang="en-US" dirty="0" smtClean="0">
                <a:effectLst/>
              </a:rPr>
              <a:t>curvature</a:t>
            </a:r>
          </a:p>
          <a:p>
            <a:pPr algn="just" rtl="0"/>
            <a:r>
              <a:rPr lang="en-US" dirty="0">
                <a:effectLst/>
              </a:rPr>
              <a:t>ventral </a:t>
            </a:r>
            <a:r>
              <a:rPr lang="en-US" dirty="0" smtClean="0">
                <a:effectLst/>
              </a:rPr>
              <a:t>curvature</a:t>
            </a:r>
          </a:p>
          <a:p>
            <a:pPr algn="just" rtl="0"/>
            <a:r>
              <a:rPr lang="en-US" dirty="0">
                <a:effectLst/>
              </a:rPr>
              <a:t>cranial </a:t>
            </a:r>
            <a:r>
              <a:rPr lang="en-US" dirty="0" smtClean="0">
                <a:effectLst/>
              </a:rPr>
              <a:t>extremity</a:t>
            </a:r>
          </a:p>
          <a:p>
            <a:pPr algn="just" rtl="0"/>
            <a:r>
              <a:rPr lang="en-US" dirty="0">
                <a:effectLst/>
              </a:rPr>
              <a:t>caudal </a:t>
            </a:r>
            <a:r>
              <a:rPr lang="en-US" dirty="0" smtClean="0">
                <a:effectLst/>
              </a:rPr>
              <a:t>extremity</a:t>
            </a:r>
          </a:p>
          <a:p>
            <a:pPr algn="just" rtl="0"/>
            <a:r>
              <a:rPr lang="en-US" b="1" u="sng" dirty="0">
                <a:effectLst/>
              </a:rPr>
              <a:t>Internal </a:t>
            </a:r>
            <a:r>
              <a:rPr lang="en-US" b="1" u="sng" dirty="0" smtClean="0">
                <a:effectLst/>
              </a:rPr>
              <a:t>surface:</a:t>
            </a:r>
          </a:p>
          <a:p>
            <a:pPr algn="just" rtl="0"/>
            <a:r>
              <a:rPr lang="en-US" dirty="0">
                <a:effectLst/>
              </a:rPr>
              <a:t>: the </a:t>
            </a:r>
            <a:r>
              <a:rPr lang="en-US" dirty="0">
                <a:solidFill>
                  <a:srgbClr val="FF0000"/>
                </a:solidFill>
                <a:effectLst/>
              </a:rPr>
              <a:t>mucous membrane </a:t>
            </a:r>
            <a:r>
              <a:rPr lang="en-US" dirty="0">
                <a:effectLst/>
              </a:rPr>
              <a:t>of </a:t>
            </a:r>
            <a:r>
              <a:rPr lang="en-US" dirty="0" smtClean="0">
                <a:effectLst/>
              </a:rPr>
              <a:t>the </a:t>
            </a:r>
            <a:r>
              <a:rPr lang="en-US" dirty="0">
                <a:effectLst/>
              </a:rPr>
              <a:t>rumen is brown or black sac except in the pillars part, it have </a:t>
            </a:r>
            <a:r>
              <a:rPr lang="en-US" dirty="0" err="1">
                <a:solidFill>
                  <a:srgbClr val="FF0000"/>
                </a:solidFill>
                <a:effectLst/>
              </a:rPr>
              <a:t>rumenal</a:t>
            </a:r>
            <a:r>
              <a:rPr lang="en-US" dirty="0">
                <a:solidFill>
                  <a:srgbClr val="FF0000"/>
                </a:solidFill>
                <a:effectLst/>
              </a:rPr>
              <a:t> papillae </a:t>
            </a:r>
            <a:r>
              <a:rPr lang="en-US" dirty="0">
                <a:effectLst/>
              </a:rPr>
              <a:t>which is present in all parts of the rumen except in </a:t>
            </a:r>
            <a:r>
              <a:rPr lang="en-US" dirty="0" err="1">
                <a:effectLst/>
              </a:rPr>
              <a:t>rumenal</a:t>
            </a:r>
            <a:r>
              <a:rPr lang="en-US" dirty="0">
                <a:effectLst/>
              </a:rPr>
              <a:t> pillars, </a:t>
            </a:r>
            <a:r>
              <a:rPr lang="en-US" dirty="0">
                <a:solidFill>
                  <a:srgbClr val="FF0000"/>
                </a:solidFill>
                <a:effectLst/>
              </a:rPr>
              <a:t>it is long in the ventral </a:t>
            </a:r>
            <a:r>
              <a:rPr lang="en-US" dirty="0" err="1">
                <a:solidFill>
                  <a:srgbClr val="FF0000"/>
                </a:solidFill>
                <a:effectLst/>
              </a:rPr>
              <a:t>rumenal</a:t>
            </a:r>
            <a:r>
              <a:rPr lang="en-US" dirty="0">
                <a:solidFill>
                  <a:srgbClr val="FF0000"/>
                </a:solidFill>
                <a:effectLst/>
              </a:rPr>
              <a:t> sac and short in the dorsal </a:t>
            </a:r>
            <a:r>
              <a:rPr lang="en-US" dirty="0" err="1">
                <a:solidFill>
                  <a:srgbClr val="FF0000"/>
                </a:solidFill>
                <a:effectLst/>
              </a:rPr>
              <a:t>rumenal</a:t>
            </a:r>
            <a:r>
              <a:rPr lang="en-US" dirty="0">
                <a:solidFill>
                  <a:srgbClr val="FF0000"/>
                </a:solidFill>
                <a:effectLst/>
              </a:rPr>
              <a:t> sac</a:t>
            </a:r>
            <a:r>
              <a:rPr lang="en-US" dirty="0">
                <a:effectLst/>
              </a:rPr>
              <a:t>.</a:t>
            </a:r>
          </a:p>
          <a:p>
            <a:pPr algn="just" rtl="0"/>
            <a:r>
              <a:rPr lang="en-US" dirty="0" smtClean="0">
                <a:effectLst/>
              </a:rPr>
              <a:t>The </a:t>
            </a:r>
            <a:r>
              <a:rPr lang="en-US" dirty="0">
                <a:effectLst/>
              </a:rPr>
              <a:t>rumen has two openings, </a:t>
            </a:r>
            <a:r>
              <a:rPr lang="en-US" dirty="0">
                <a:solidFill>
                  <a:srgbClr val="FF0000"/>
                </a:solidFill>
                <a:effectLst/>
              </a:rPr>
              <a:t>cardiac orifice (funnel shape) and </a:t>
            </a:r>
            <a:r>
              <a:rPr lang="en-US" dirty="0" err="1">
                <a:solidFill>
                  <a:srgbClr val="FF0000"/>
                </a:solidFill>
                <a:effectLst/>
              </a:rPr>
              <a:t>rumenoreticular</a:t>
            </a:r>
            <a:r>
              <a:rPr lang="en-US" dirty="0">
                <a:solidFill>
                  <a:srgbClr val="FF0000"/>
                </a:solidFill>
                <a:effectLst/>
              </a:rPr>
              <a:t> opening</a:t>
            </a:r>
            <a:endParaRPr lang="en-US" dirty="0" smtClean="0">
              <a:solidFill>
                <a:srgbClr val="FF0000"/>
              </a:solidFill>
              <a:effectLst/>
            </a:endParaRPr>
          </a:p>
          <a:p>
            <a:pPr algn="just" rtl="0"/>
            <a:endParaRPr lang="en-US" dirty="0">
              <a:effectLst/>
            </a:endParaRPr>
          </a:p>
        </p:txBody>
      </p:sp>
      <p:pic>
        <p:nvPicPr>
          <p:cNvPr id="15" name="Picture 14"/>
          <p:cNvPicPr/>
          <p:nvPr/>
        </p:nvPicPr>
        <p:blipFill>
          <a:blip r:embed="rId2">
            <a:extLst>
              <a:ext uri="{28A0092B-C50C-407E-A947-70E740481C1C}">
                <a14:useLocalDpi xmlns:a14="http://schemas.microsoft.com/office/drawing/2010/main" val="0"/>
              </a:ext>
            </a:extLst>
          </a:blip>
          <a:srcRect/>
          <a:stretch>
            <a:fillRect/>
          </a:stretch>
        </p:blipFill>
        <p:spPr bwMode="auto">
          <a:xfrm>
            <a:off x="8354524" y="548091"/>
            <a:ext cx="3312000" cy="342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p:cNvPicPr/>
          <p:nvPr/>
        </p:nvPicPr>
        <p:blipFill>
          <a:blip r:embed="rId3">
            <a:extLst>
              <a:ext uri="{28A0092B-C50C-407E-A947-70E740481C1C}">
                <a14:useLocalDpi xmlns:a14="http://schemas.microsoft.com/office/drawing/2010/main" val="0"/>
              </a:ext>
            </a:extLst>
          </a:blip>
          <a:srcRect/>
          <a:stretch>
            <a:fillRect/>
          </a:stretch>
        </p:blipFill>
        <p:spPr bwMode="auto">
          <a:xfrm>
            <a:off x="8354524" y="3995442"/>
            <a:ext cx="3312000" cy="237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8" name="Straight Connector 17"/>
          <p:cNvCxnSpPr/>
          <p:nvPr/>
        </p:nvCxnSpPr>
        <p:spPr>
          <a:xfrm flipH="1">
            <a:off x="7406403" y="5791200"/>
            <a:ext cx="2855197" cy="607593"/>
          </a:xfrm>
          <a:prstGeom prst="line">
            <a:avLst/>
          </a:prstGeom>
        </p:spPr>
        <p:style>
          <a:lnRef idx="3">
            <a:schemeClr val="accent3"/>
          </a:lnRef>
          <a:fillRef idx="0">
            <a:schemeClr val="accent3"/>
          </a:fillRef>
          <a:effectRef idx="2">
            <a:schemeClr val="accent3"/>
          </a:effectRef>
          <a:fontRef idx="minor">
            <a:schemeClr val="tx1"/>
          </a:fontRef>
        </p:style>
      </p:cxnSp>
      <p:cxnSp>
        <p:nvCxnSpPr>
          <p:cNvPr id="20" name="Straight Connector 19"/>
          <p:cNvCxnSpPr/>
          <p:nvPr/>
        </p:nvCxnSpPr>
        <p:spPr>
          <a:xfrm flipH="1" flipV="1">
            <a:off x="6631709" y="3307836"/>
            <a:ext cx="2281382" cy="959364"/>
          </a:xfrm>
          <a:prstGeom prst="line">
            <a:avLst/>
          </a:prstGeom>
        </p:spPr>
        <p:style>
          <a:lnRef idx="3">
            <a:schemeClr val="accent5"/>
          </a:lnRef>
          <a:fillRef idx="0">
            <a:schemeClr val="accent5"/>
          </a:fillRef>
          <a:effectRef idx="2">
            <a:schemeClr val="accent5"/>
          </a:effectRef>
          <a:fontRef idx="minor">
            <a:schemeClr val="tx1"/>
          </a:fontRef>
        </p:style>
      </p:cxnSp>
      <p:cxnSp>
        <p:nvCxnSpPr>
          <p:cNvPr id="22" name="Straight Connector 21"/>
          <p:cNvCxnSpPr/>
          <p:nvPr/>
        </p:nvCxnSpPr>
        <p:spPr>
          <a:xfrm flipH="1">
            <a:off x="6631709" y="4858327"/>
            <a:ext cx="2530764" cy="932873"/>
          </a:xfrm>
          <a:prstGeom prst="line">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153553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455" y="101600"/>
            <a:ext cx="10898102" cy="1089891"/>
          </a:xfrm>
        </p:spPr>
        <p:txBody>
          <a:bodyPr>
            <a:normAutofit fontScale="90000"/>
          </a:bodyPr>
          <a:lstStyle/>
          <a:p>
            <a:pPr algn="l" rtl="0"/>
            <a:r>
              <a:rPr lang="en-US" b="1" dirty="0">
                <a:effectLst/>
              </a:rPr>
              <a:t>The relations of the rumen:</a:t>
            </a:r>
            <a:r>
              <a:rPr lang="en-US" dirty="0">
                <a:effectLst/>
              </a:rPr>
              <a:t/>
            </a:r>
            <a:br>
              <a:rPr lang="en-US" dirty="0">
                <a:effectLst/>
              </a:rPr>
            </a:br>
            <a:endParaRPr lang="ar-IQ" dirty="0"/>
          </a:p>
        </p:txBody>
      </p:sp>
      <p:sp>
        <p:nvSpPr>
          <p:cNvPr id="3" name="Content Placeholder 2"/>
          <p:cNvSpPr>
            <a:spLocks noGrp="1"/>
          </p:cNvSpPr>
          <p:nvPr>
            <p:ph idx="1"/>
          </p:nvPr>
        </p:nvSpPr>
        <p:spPr>
          <a:xfrm>
            <a:off x="369455" y="932873"/>
            <a:ext cx="6059054" cy="4858327"/>
          </a:xfrm>
        </p:spPr>
        <p:txBody>
          <a:bodyPr/>
          <a:lstStyle/>
          <a:p>
            <a:pPr algn="just" rtl="0"/>
            <a:r>
              <a:rPr lang="en-US" dirty="0">
                <a:effectLst/>
              </a:rPr>
              <a:t>1-</a:t>
            </a:r>
            <a:r>
              <a:rPr lang="en-US" dirty="0">
                <a:solidFill>
                  <a:srgbClr val="FF0000"/>
                </a:solidFill>
                <a:effectLst/>
              </a:rPr>
              <a:t>dorsally</a:t>
            </a:r>
            <a:r>
              <a:rPr lang="en-US" dirty="0">
                <a:effectLst/>
              </a:rPr>
              <a:t>: diaphragm and sub lumber muscles                      2-</a:t>
            </a:r>
            <a:r>
              <a:rPr lang="en-US" dirty="0">
                <a:solidFill>
                  <a:srgbClr val="FF0000"/>
                </a:solidFill>
                <a:effectLst/>
              </a:rPr>
              <a:t>ventrally</a:t>
            </a:r>
            <a:r>
              <a:rPr lang="en-US" dirty="0">
                <a:effectLst/>
              </a:rPr>
              <a:t>: abdominal wall.</a:t>
            </a:r>
          </a:p>
          <a:p>
            <a:pPr algn="just" rtl="0"/>
            <a:r>
              <a:rPr lang="en-US" dirty="0">
                <a:solidFill>
                  <a:srgbClr val="FF0000"/>
                </a:solidFill>
                <a:effectLst/>
              </a:rPr>
              <a:t>3-left side</a:t>
            </a:r>
            <a:r>
              <a:rPr lang="en-US" dirty="0">
                <a:effectLst/>
              </a:rPr>
              <a:t>: costal part of the diaphragm and spleen</a:t>
            </a:r>
            <a:r>
              <a:rPr lang="en-US" dirty="0" smtClean="0">
                <a:effectLst/>
              </a:rPr>
              <a:t>.</a:t>
            </a:r>
          </a:p>
          <a:p>
            <a:pPr algn="just" rtl="0"/>
            <a:r>
              <a:rPr lang="en-US" dirty="0" smtClean="0">
                <a:solidFill>
                  <a:srgbClr val="FF0000"/>
                </a:solidFill>
                <a:effectLst/>
              </a:rPr>
              <a:t>4-right </a:t>
            </a:r>
            <a:r>
              <a:rPr lang="en-US" dirty="0">
                <a:solidFill>
                  <a:srgbClr val="FF0000"/>
                </a:solidFill>
                <a:effectLst/>
              </a:rPr>
              <a:t>side</a:t>
            </a:r>
            <a:r>
              <a:rPr lang="en-US" dirty="0">
                <a:effectLst/>
              </a:rPr>
              <a:t>: </a:t>
            </a:r>
            <a:r>
              <a:rPr lang="en-US" dirty="0" err="1">
                <a:effectLst/>
              </a:rPr>
              <a:t>omasum</a:t>
            </a:r>
            <a:r>
              <a:rPr lang="en-US" dirty="0">
                <a:effectLst/>
              </a:rPr>
              <a:t>, </a:t>
            </a:r>
            <a:r>
              <a:rPr lang="en-US" dirty="0" err="1">
                <a:effectLst/>
              </a:rPr>
              <a:t>abomasums</a:t>
            </a:r>
            <a:r>
              <a:rPr lang="en-US" dirty="0">
                <a:effectLst/>
              </a:rPr>
              <a:t> and liver.</a:t>
            </a:r>
          </a:p>
          <a:p>
            <a:pPr algn="l" rtl="0"/>
            <a:r>
              <a:rPr lang="en-US" dirty="0" smtClean="0">
                <a:effectLst/>
              </a:rPr>
              <a:t>5-</a:t>
            </a:r>
            <a:r>
              <a:rPr lang="en-US" dirty="0" smtClean="0">
                <a:solidFill>
                  <a:srgbClr val="FF0000"/>
                </a:solidFill>
                <a:effectLst/>
              </a:rPr>
              <a:t>cranially:</a:t>
            </a:r>
            <a:r>
              <a:rPr lang="en-US" dirty="0" smtClean="0">
                <a:effectLst/>
              </a:rPr>
              <a:t>reticulum </a:t>
            </a:r>
            <a:r>
              <a:rPr lang="en-US" dirty="0">
                <a:effectLst/>
              </a:rPr>
              <a:t>and diaphragm.                                    </a:t>
            </a:r>
            <a:r>
              <a:rPr lang="en-US" dirty="0">
                <a:solidFill>
                  <a:srgbClr val="FF0000"/>
                </a:solidFill>
                <a:effectLst/>
              </a:rPr>
              <a:t>6-caudally:</a:t>
            </a:r>
            <a:r>
              <a:rPr lang="en-US" dirty="0">
                <a:effectLst/>
              </a:rPr>
              <a:t> part of intestine.</a:t>
            </a:r>
          </a:p>
          <a:p>
            <a:pPr algn="just"/>
            <a:endParaRPr lang="en-US" dirty="0" smtClean="0"/>
          </a:p>
          <a:p>
            <a:pPr algn="just" rtl="0"/>
            <a:r>
              <a:rPr lang="en-US" dirty="0">
                <a:solidFill>
                  <a:srgbClr val="FFFF00"/>
                </a:solidFill>
                <a:effectLst/>
              </a:rPr>
              <a:t>The mucous membrane has, no glands and covered by stratified </a:t>
            </a:r>
            <a:r>
              <a:rPr lang="en-US" dirty="0" smtClean="0">
                <a:solidFill>
                  <a:srgbClr val="FFFF00"/>
                </a:solidFill>
                <a:effectLst/>
              </a:rPr>
              <a:t>squamous </a:t>
            </a:r>
            <a:r>
              <a:rPr lang="en-US" dirty="0">
                <a:solidFill>
                  <a:srgbClr val="FFFF00"/>
                </a:solidFill>
                <a:effectLst/>
              </a:rPr>
              <a:t>tissue.</a:t>
            </a:r>
          </a:p>
          <a:p>
            <a:pPr algn="just" rtl="0"/>
            <a:endParaRPr lang="ar-IQ" dirty="0"/>
          </a:p>
        </p:txBody>
      </p:sp>
      <p:sp>
        <p:nvSpPr>
          <p:cNvPr id="4" name="Date Placeholder 3"/>
          <p:cNvSpPr>
            <a:spLocks noGrp="1"/>
          </p:cNvSpPr>
          <p:nvPr>
            <p:ph type="dt" sz="half" idx="10"/>
          </p:nvPr>
        </p:nvSpPr>
        <p:spPr/>
        <p:txBody>
          <a:bodyPr/>
          <a:lstStyle/>
          <a:p>
            <a:fld id="{8E3C3FC9-8771-405D-A443-17C859752620}" type="datetime1">
              <a:rPr lang="en-US" smtClean="0"/>
              <a:t>4/1/2020</a:t>
            </a:fld>
            <a:endParaRPr lang="ar-IQ"/>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8509" y="456912"/>
            <a:ext cx="5652000" cy="3840920"/>
          </a:xfrm>
          <a:prstGeom prst="rect">
            <a:avLst/>
          </a:prstGeom>
        </p:spPr>
      </p:pic>
    </p:spTree>
    <p:extLst>
      <p:ext uri="{BB962C8B-B14F-4D97-AF65-F5344CB8AC3E}">
        <p14:creationId xmlns:p14="http://schemas.microsoft.com/office/powerpoint/2010/main" val="34968060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691" y="0"/>
            <a:ext cx="10888866" cy="1200727"/>
          </a:xfrm>
        </p:spPr>
        <p:txBody>
          <a:bodyPr/>
          <a:lstStyle/>
          <a:p>
            <a:pPr algn="l" rtl="0"/>
            <a:r>
              <a:rPr lang="en-US" b="1" dirty="0">
                <a:effectLst/>
              </a:rPr>
              <a:t>2-</a:t>
            </a:r>
            <a:r>
              <a:rPr lang="en-US" b="1" u="sng" dirty="0">
                <a:effectLst/>
              </a:rPr>
              <a:t>The reticulum</a:t>
            </a:r>
            <a:endParaRPr lang="ar-IQ" dirty="0"/>
          </a:p>
        </p:txBody>
      </p:sp>
      <p:sp>
        <p:nvSpPr>
          <p:cNvPr id="3" name="Content Placeholder 2"/>
          <p:cNvSpPr>
            <a:spLocks noGrp="1"/>
          </p:cNvSpPr>
          <p:nvPr>
            <p:ph idx="1"/>
          </p:nvPr>
        </p:nvSpPr>
        <p:spPr>
          <a:xfrm>
            <a:off x="157018" y="858982"/>
            <a:ext cx="8737600" cy="5486399"/>
          </a:xfrm>
        </p:spPr>
        <p:txBody>
          <a:bodyPr>
            <a:normAutofit fontScale="85000" lnSpcReduction="20000"/>
          </a:bodyPr>
          <a:lstStyle/>
          <a:p>
            <a:pPr algn="just" rtl="0"/>
            <a:r>
              <a:rPr lang="en-US" dirty="0">
                <a:effectLst/>
              </a:rPr>
              <a:t>1-it is oval rounded in shape.</a:t>
            </a:r>
          </a:p>
          <a:p>
            <a:pPr algn="just" rtl="0"/>
            <a:r>
              <a:rPr lang="en-US" dirty="0">
                <a:solidFill>
                  <a:srgbClr val="FFFF00"/>
                </a:solidFill>
                <a:effectLst/>
              </a:rPr>
              <a:t>2-located cranially to the rumen </a:t>
            </a:r>
            <a:r>
              <a:rPr lang="en-US" dirty="0">
                <a:effectLst/>
              </a:rPr>
              <a:t>(in ox is the smallest cavity) between the 6 and 7 or 8 rib in the left side of the median plane.</a:t>
            </a:r>
          </a:p>
          <a:p>
            <a:pPr algn="just" rtl="0"/>
            <a:r>
              <a:rPr lang="en-US" dirty="0">
                <a:solidFill>
                  <a:srgbClr val="FFFF00"/>
                </a:solidFill>
                <a:effectLst/>
              </a:rPr>
              <a:t>3-it has two surfaces and two curvatures</a:t>
            </a:r>
            <a:r>
              <a:rPr lang="en-US" dirty="0">
                <a:effectLst/>
              </a:rPr>
              <a:t>, which are</a:t>
            </a:r>
            <a:r>
              <a:rPr lang="en-US" dirty="0" smtClean="0">
                <a:effectLst/>
              </a:rPr>
              <a:t>:</a:t>
            </a:r>
          </a:p>
          <a:p>
            <a:pPr algn="just" rtl="0"/>
            <a:r>
              <a:rPr lang="en-US" dirty="0" smtClean="0">
                <a:solidFill>
                  <a:srgbClr val="FFFF00"/>
                </a:solidFill>
                <a:effectLst/>
              </a:rPr>
              <a:t>A-diaphragmatic surface: the diaphragm and pericardium</a:t>
            </a:r>
            <a:r>
              <a:rPr lang="en-US" dirty="0" smtClean="0">
                <a:effectLst/>
              </a:rPr>
              <a:t>.</a:t>
            </a:r>
          </a:p>
          <a:p>
            <a:pPr algn="just" rtl="0"/>
            <a:r>
              <a:rPr lang="en-US" dirty="0" smtClean="0">
                <a:solidFill>
                  <a:srgbClr val="FFFF00"/>
                </a:solidFill>
                <a:effectLst/>
              </a:rPr>
              <a:t>B-Visceral </a:t>
            </a:r>
            <a:r>
              <a:rPr lang="en-US" dirty="0">
                <a:solidFill>
                  <a:srgbClr val="FFFF00"/>
                </a:solidFill>
                <a:effectLst/>
              </a:rPr>
              <a:t>surface</a:t>
            </a:r>
            <a:r>
              <a:rPr lang="en-US" dirty="0" smtClean="0">
                <a:effectLst/>
              </a:rPr>
              <a:t>:</a:t>
            </a:r>
            <a:endParaRPr lang="en-US" dirty="0">
              <a:effectLst/>
            </a:endParaRPr>
          </a:p>
          <a:p>
            <a:pPr algn="just" rtl="0"/>
            <a:r>
              <a:rPr lang="en-US" dirty="0">
                <a:effectLst/>
              </a:rPr>
              <a:t>C-</a:t>
            </a:r>
            <a:r>
              <a:rPr lang="en-US" dirty="0">
                <a:solidFill>
                  <a:srgbClr val="FFFF00"/>
                </a:solidFill>
                <a:effectLst/>
              </a:rPr>
              <a:t>lesser</a:t>
            </a:r>
            <a:r>
              <a:rPr lang="en-US" dirty="0">
                <a:effectLst/>
              </a:rPr>
              <a:t>: </a:t>
            </a:r>
            <a:r>
              <a:rPr lang="en-US" dirty="0">
                <a:solidFill>
                  <a:srgbClr val="FFFF00"/>
                </a:solidFill>
                <a:effectLst/>
              </a:rPr>
              <a:t>connect with </a:t>
            </a:r>
            <a:r>
              <a:rPr lang="en-US" dirty="0" err="1">
                <a:solidFill>
                  <a:srgbClr val="FFFF00"/>
                </a:solidFill>
                <a:effectLst/>
              </a:rPr>
              <a:t>omasum</a:t>
            </a:r>
            <a:r>
              <a:rPr lang="en-US" dirty="0">
                <a:solidFill>
                  <a:srgbClr val="FFFF00"/>
                </a:solidFill>
                <a:effectLst/>
              </a:rPr>
              <a:t>, faces to the right and dorsal</a:t>
            </a:r>
            <a:r>
              <a:rPr lang="en-US" dirty="0">
                <a:effectLst/>
              </a:rPr>
              <a:t>.</a:t>
            </a:r>
          </a:p>
          <a:p>
            <a:pPr algn="just" rtl="0"/>
            <a:r>
              <a:rPr lang="en-US" dirty="0">
                <a:solidFill>
                  <a:srgbClr val="FFFF00"/>
                </a:solidFill>
                <a:effectLst/>
              </a:rPr>
              <a:t>D-greater curvature</a:t>
            </a:r>
            <a:r>
              <a:rPr lang="en-US" dirty="0">
                <a:effectLst/>
              </a:rPr>
              <a:t>: </a:t>
            </a:r>
            <a:endParaRPr lang="en-US" dirty="0" smtClean="0">
              <a:effectLst/>
            </a:endParaRPr>
          </a:p>
          <a:p>
            <a:pPr algn="just" rtl="0"/>
            <a:r>
              <a:rPr lang="en-US" dirty="0" smtClean="0">
                <a:solidFill>
                  <a:srgbClr val="FFFF00"/>
                </a:solidFill>
                <a:effectLst/>
              </a:rPr>
              <a:t>The </a:t>
            </a:r>
            <a:r>
              <a:rPr lang="en-US" dirty="0">
                <a:solidFill>
                  <a:srgbClr val="FFFF00"/>
                </a:solidFill>
                <a:effectLst/>
              </a:rPr>
              <a:t>reticulum has two opening:1-rumenoreticular opening in lesser curvature.</a:t>
            </a:r>
          </a:p>
          <a:p>
            <a:pPr algn="just" rtl="0"/>
            <a:r>
              <a:rPr lang="en-US" dirty="0">
                <a:solidFill>
                  <a:srgbClr val="FFFF00"/>
                </a:solidFill>
                <a:effectLst/>
              </a:rPr>
              <a:t>2-reticulomasum orifice.</a:t>
            </a:r>
          </a:p>
          <a:p>
            <a:pPr algn="just" rtl="0"/>
            <a:r>
              <a:rPr lang="en-US" b="1" u="sng" dirty="0">
                <a:solidFill>
                  <a:srgbClr val="FFFF00"/>
                </a:solidFill>
                <a:effectLst/>
              </a:rPr>
              <a:t>Relations of the reticulum:</a:t>
            </a:r>
            <a:endParaRPr lang="en-US" u="sng" dirty="0">
              <a:solidFill>
                <a:srgbClr val="FFFF00"/>
              </a:solidFill>
              <a:effectLst/>
            </a:endParaRPr>
          </a:p>
          <a:p>
            <a:pPr algn="just" rtl="0"/>
            <a:r>
              <a:rPr lang="en-US" dirty="0">
                <a:effectLst/>
              </a:rPr>
              <a:t>1-dorsally: rumen.          2-ventrally: liver, sternal part of diaphragm and caudal end of sternum.</a:t>
            </a:r>
          </a:p>
          <a:p>
            <a:pPr algn="just" rtl="0"/>
            <a:r>
              <a:rPr lang="en-US" dirty="0">
                <a:effectLst/>
              </a:rPr>
              <a:t>3-cranial: diaphragm.     4-caudal: </a:t>
            </a:r>
            <a:r>
              <a:rPr lang="en-US" dirty="0" err="1">
                <a:effectLst/>
              </a:rPr>
              <a:t>omasum</a:t>
            </a:r>
            <a:r>
              <a:rPr lang="en-US" dirty="0">
                <a:effectLst/>
              </a:rPr>
              <a:t> right side, left lobe of liver and </a:t>
            </a:r>
            <a:r>
              <a:rPr lang="en-US" dirty="0" err="1">
                <a:effectLst/>
              </a:rPr>
              <a:t>abomasums</a:t>
            </a:r>
            <a:r>
              <a:rPr lang="en-US" dirty="0">
                <a:effectLst/>
              </a:rPr>
              <a:t>.</a:t>
            </a:r>
          </a:p>
          <a:p>
            <a:pPr algn="just" rtl="0"/>
            <a:r>
              <a:rPr lang="en-US" dirty="0">
                <a:effectLst/>
              </a:rPr>
              <a:t>5-left side: costal part of the diaphragm and ventral end of spleen.</a:t>
            </a:r>
          </a:p>
          <a:p>
            <a:pPr algn="just" rtl="0"/>
            <a:r>
              <a:rPr lang="en-US" b="1" dirty="0">
                <a:solidFill>
                  <a:srgbClr val="FF0000"/>
                </a:solidFill>
                <a:effectLst/>
              </a:rPr>
              <a:t>Inner surface has shape like honey comb, having small papillae and has reticular cells</a:t>
            </a:r>
            <a:endParaRPr lang="ar-IQ" dirty="0">
              <a:solidFill>
                <a:srgbClr val="FF0000"/>
              </a:solidFill>
            </a:endParaRPr>
          </a:p>
        </p:txBody>
      </p:sp>
      <p:sp>
        <p:nvSpPr>
          <p:cNvPr id="4" name="Date Placeholder 3"/>
          <p:cNvSpPr>
            <a:spLocks noGrp="1"/>
          </p:cNvSpPr>
          <p:nvPr>
            <p:ph type="dt" sz="half" idx="10"/>
          </p:nvPr>
        </p:nvSpPr>
        <p:spPr/>
        <p:txBody>
          <a:bodyPr/>
          <a:lstStyle/>
          <a:p>
            <a:fld id="{8E3C3FC9-8771-405D-A443-17C859752620}" type="datetime1">
              <a:rPr lang="en-US" smtClean="0"/>
              <a:t>4/1/2020</a:t>
            </a:fld>
            <a:endParaRPr lang="ar-IQ"/>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894618" y="395575"/>
            <a:ext cx="3096000" cy="21442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894614" y="2679987"/>
            <a:ext cx="3096399" cy="201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1" name="Straight Connector 10"/>
          <p:cNvCxnSpPr/>
          <p:nvPr/>
        </p:nvCxnSpPr>
        <p:spPr>
          <a:xfrm>
            <a:off x="9587345" y="3796145"/>
            <a:ext cx="628073" cy="1736437"/>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a:off x="9208655" y="3796145"/>
            <a:ext cx="0" cy="1736437"/>
          </a:xfrm>
          <a:prstGeom prst="line">
            <a:avLst/>
          </a:prstGeom>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0076974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564" y="138545"/>
            <a:ext cx="10971993" cy="831273"/>
          </a:xfrm>
        </p:spPr>
        <p:txBody>
          <a:bodyPr>
            <a:normAutofit/>
          </a:bodyPr>
          <a:lstStyle/>
          <a:p>
            <a:pPr algn="l"/>
            <a:r>
              <a:rPr lang="en-US" b="1" u="sng" dirty="0">
                <a:effectLst/>
              </a:rPr>
              <a:t>3-Omasum</a:t>
            </a:r>
            <a:endParaRPr lang="ar-IQ" dirty="0"/>
          </a:p>
        </p:txBody>
      </p:sp>
      <p:sp>
        <p:nvSpPr>
          <p:cNvPr id="3" name="Content Placeholder 2"/>
          <p:cNvSpPr>
            <a:spLocks noGrp="1"/>
          </p:cNvSpPr>
          <p:nvPr>
            <p:ph idx="1"/>
          </p:nvPr>
        </p:nvSpPr>
        <p:spPr>
          <a:xfrm>
            <a:off x="295563" y="969818"/>
            <a:ext cx="8211128" cy="5606473"/>
          </a:xfrm>
        </p:spPr>
        <p:txBody>
          <a:bodyPr>
            <a:noAutofit/>
          </a:bodyPr>
          <a:lstStyle/>
          <a:p>
            <a:pPr algn="l" rtl="0"/>
            <a:r>
              <a:rPr lang="en-US" sz="1800" dirty="0">
                <a:effectLst/>
              </a:rPr>
              <a:t>It is ellipsoidal in form (in small ruminants is smaller than reticulum</a:t>
            </a:r>
            <a:r>
              <a:rPr lang="en-US" sz="1800" dirty="0" smtClean="0">
                <a:effectLst/>
              </a:rPr>
              <a:t>),. </a:t>
            </a:r>
            <a:r>
              <a:rPr lang="en-US" sz="1800" dirty="0">
                <a:effectLst/>
              </a:rPr>
              <a:t>It has:</a:t>
            </a:r>
          </a:p>
          <a:p>
            <a:pPr algn="l" rtl="0"/>
            <a:r>
              <a:rPr lang="en-US" sz="1800" dirty="0">
                <a:solidFill>
                  <a:srgbClr val="FFFF00"/>
                </a:solidFill>
                <a:effectLst/>
              </a:rPr>
              <a:t>A-parietal surface </a:t>
            </a:r>
            <a:r>
              <a:rPr lang="en-US" sz="1800" dirty="0">
                <a:effectLst/>
              </a:rPr>
              <a:t>(right): </a:t>
            </a:r>
            <a:endParaRPr lang="en-US" sz="1800" dirty="0" smtClean="0">
              <a:effectLst/>
            </a:endParaRPr>
          </a:p>
          <a:p>
            <a:pPr algn="l" rtl="0"/>
            <a:r>
              <a:rPr lang="en-US" sz="1800" dirty="0" smtClean="0">
                <a:effectLst/>
              </a:rPr>
              <a:t>-</a:t>
            </a:r>
            <a:r>
              <a:rPr lang="en-US" sz="1800" dirty="0">
                <a:solidFill>
                  <a:srgbClr val="FFFF00"/>
                </a:solidFill>
                <a:effectLst/>
              </a:rPr>
              <a:t>visceral surface (left</a:t>
            </a:r>
            <a:r>
              <a:rPr lang="en-US" sz="1800" dirty="0" smtClean="0">
                <a:effectLst/>
              </a:rPr>
              <a:t>):.</a:t>
            </a:r>
            <a:endParaRPr lang="en-US" sz="1800" dirty="0">
              <a:effectLst/>
            </a:endParaRPr>
          </a:p>
          <a:p>
            <a:pPr algn="l" rtl="0"/>
            <a:r>
              <a:rPr lang="en-US" sz="1800" dirty="0">
                <a:solidFill>
                  <a:srgbClr val="FFFF00"/>
                </a:solidFill>
                <a:effectLst/>
              </a:rPr>
              <a:t>C-greater curvature</a:t>
            </a:r>
            <a:r>
              <a:rPr lang="en-US" sz="1800" dirty="0">
                <a:effectLst/>
              </a:rPr>
              <a:t>: </a:t>
            </a:r>
            <a:endParaRPr lang="en-US" sz="1800" dirty="0" smtClean="0">
              <a:effectLst/>
            </a:endParaRPr>
          </a:p>
          <a:p>
            <a:pPr algn="l" rtl="0"/>
            <a:r>
              <a:rPr lang="en-US" sz="1800" dirty="0" smtClean="0">
                <a:solidFill>
                  <a:srgbClr val="FFFF00"/>
                </a:solidFill>
                <a:effectLst/>
              </a:rPr>
              <a:t>D-lesser </a:t>
            </a:r>
            <a:r>
              <a:rPr lang="en-US" sz="1800" dirty="0">
                <a:solidFill>
                  <a:srgbClr val="FFFF00"/>
                </a:solidFill>
                <a:effectLst/>
              </a:rPr>
              <a:t>curvature</a:t>
            </a:r>
            <a:r>
              <a:rPr lang="en-US" sz="1800" dirty="0">
                <a:effectLst/>
              </a:rPr>
              <a:t>: </a:t>
            </a:r>
            <a:endParaRPr lang="en-US" sz="1800" dirty="0" smtClean="0">
              <a:effectLst/>
            </a:endParaRPr>
          </a:p>
          <a:p>
            <a:pPr algn="l" rtl="0"/>
            <a:r>
              <a:rPr lang="en-US" sz="1800" b="1" u="sng" dirty="0" smtClean="0">
                <a:solidFill>
                  <a:srgbClr val="FFFF00"/>
                </a:solidFill>
                <a:effectLst/>
              </a:rPr>
              <a:t>Internal </a:t>
            </a:r>
            <a:r>
              <a:rPr lang="en-US" sz="1800" b="1" u="sng" dirty="0">
                <a:solidFill>
                  <a:srgbClr val="FFFF00"/>
                </a:solidFill>
                <a:effectLst/>
              </a:rPr>
              <a:t>surface: It has:</a:t>
            </a:r>
          </a:p>
          <a:p>
            <a:pPr algn="l" rtl="0"/>
            <a:r>
              <a:rPr lang="en-US" sz="1800" dirty="0">
                <a:solidFill>
                  <a:srgbClr val="FFFF00"/>
                </a:solidFill>
                <a:effectLst/>
              </a:rPr>
              <a:t>1-omasal lamina: about (100) are present in the Ox and about (80) in Sheep </a:t>
            </a:r>
            <a:endParaRPr lang="en-US" sz="1800" dirty="0" smtClean="0">
              <a:solidFill>
                <a:srgbClr val="FFFF00"/>
              </a:solidFill>
              <a:effectLst/>
            </a:endParaRPr>
          </a:p>
          <a:p>
            <a:pPr algn="l" rtl="0"/>
            <a:r>
              <a:rPr lang="en-US" sz="1800" dirty="0" smtClean="0">
                <a:effectLst/>
              </a:rPr>
              <a:t>2-omasal </a:t>
            </a:r>
            <a:r>
              <a:rPr lang="en-US" sz="1800" dirty="0">
                <a:effectLst/>
              </a:rPr>
              <a:t>groove: the </a:t>
            </a:r>
            <a:r>
              <a:rPr lang="en-US" sz="1800" dirty="0" err="1">
                <a:effectLst/>
              </a:rPr>
              <a:t>omasal</a:t>
            </a:r>
            <a:r>
              <a:rPr lang="en-US" sz="1800" dirty="0">
                <a:effectLst/>
              </a:rPr>
              <a:t> groove portion of the gastric groove, it passes from reticulum to </a:t>
            </a:r>
            <a:r>
              <a:rPr lang="en-US" sz="1800" dirty="0" err="1">
                <a:effectLst/>
              </a:rPr>
              <a:t>abomasums</a:t>
            </a:r>
            <a:r>
              <a:rPr lang="en-US" sz="1800" dirty="0">
                <a:effectLst/>
              </a:rPr>
              <a:t>.</a:t>
            </a:r>
          </a:p>
          <a:p>
            <a:pPr algn="l" rtl="0"/>
            <a:r>
              <a:rPr lang="en-US" sz="1800" dirty="0">
                <a:solidFill>
                  <a:srgbClr val="FFFF00"/>
                </a:solidFill>
                <a:effectLst/>
              </a:rPr>
              <a:t>It has two openings: </a:t>
            </a:r>
            <a:endParaRPr lang="en-US" sz="1800" dirty="0" smtClean="0">
              <a:solidFill>
                <a:srgbClr val="FFFF00"/>
              </a:solidFill>
              <a:effectLst/>
            </a:endParaRPr>
          </a:p>
          <a:p>
            <a:pPr algn="l" rtl="0"/>
            <a:r>
              <a:rPr lang="en-US" sz="1800" dirty="0">
                <a:effectLst/>
              </a:rPr>
              <a:t>-</a:t>
            </a:r>
            <a:r>
              <a:rPr lang="en-US" sz="1800" dirty="0" err="1">
                <a:effectLst/>
              </a:rPr>
              <a:t>reticulo-omasum</a:t>
            </a:r>
            <a:r>
              <a:rPr lang="en-US" sz="1800" dirty="0">
                <a:effectLst/>
              </a:rPr>
              <a:t> orifice.      2-omasal-abomasums orifice.</a:t>
            </a:r>
          </a:p>
          <a:p>
            <a:pPr algn="l" rtl="0"/>
            <a:r>
              <a:rPr lang="en-US" sz="1800" b="1" u="sng" dirty="0">
                <a:solidFill>
                  <a:srgbClr val="FFFF00"/>
                </a:solidFill>
                <a:effectLst/>
              </a:rPr>
              <a:t>Relations of </a:t>
            </a:r>
            <a:r>
              <a:rPr lang="en-US" sz="1800" b="1" u="sng" dirty="0" err="1">
                <a:solidFill>
                  <a:srgbClr val="FFFF00"/>
                </a:solidFill>
                <a:effectLst/>
              </a:rPr>
              <a:t>omasum</a:t>
            </a:r>
            <a:r>
              <a:rPr lang="en-US" sz="1800" b="1" u="sng" dirty="0">
                <a:solidFill>
                  <a:srgbClr val="FFFF00"/>
                </a:solidFill>
                <a:effectLst/>
              </a:rPr>
              <a:t>: </a:t>
            </a:r>
            <a:endParaRPr lang="en-US" sz="1800" u="sng" dirty="0">
              <a:solidFill>
                <a:srgbClr val="FFFF00"/>
              </a:solidFill>
              <a:effectLst/>
            </a:endParaRPr>
          </a:p>
          <a:p>
            <a:pPr algn="l" rtl="0"/>
            <a:r>
              <a:rPr lang="en-US" sz="1800" b="1" dirty="0">
                <a:solidFill>
                  <a:srgbClr val="FFFF00"/>
                </a:solidFill>
                <a:effectLst/>
              </a:rPr>
              <a:t>Dorsally</a:t>
            </a:r>
            <a:r>
              <a:rPr lang="en-US" sz="1800" dirty="0">
                <a:solidFill>
                  <a:srgbClr val="FFFF00"/>
                </a:solidFill>
                <a:effectLst/>
              </a:rPr>
              <a:t>: rumen, ventrally: abdominal wall, </a:t>
            </a:r>
            <a:r>
              <a:rPr lang="en-US" sz="1800" b="1" dirty="0">
                <a:solidFill>
                  <a:srgbClr val="FFFF00"/>
                </a:solidFill>
                <a:effectLst/>
              </a:rPr>
              <a:t>cranially</a:t>
            </a:r>
            <a:r>
              <a:rPr lang="en-US" sz="1800" dirty="0">
                <a:solidFill>
                  <a:srgbClr val="FFFF00"/>
                </a:solidFill>
                <a:effectLst/>
              </a:rPr>
              <a:t>: reticulum &amp;-</a:t>
            </a:r>
            <a:r>
              <a:rPr lang="en-US" sz="1800" b="1" dirty="0">
                <a:solidFill>
                  <a:srgbClr val="FFFF00"/>
                </a:solidFill>
                <a:effectLst/>
              </a:rPr>
              <a:t>Caudally</a:t>
            </a:r>
            <a:r>
              <a:rPr lang="en-US" sz="1800" dirty="0">
                <a:solidFill>
                  <a:srgbClr val="FFFF00"/>
                </a:solidFill>
                <a:effectLst/>
              </a:rPr>
              <a:t>: intestine</a:t>
            </a:r>
          </a:p>
          <a:p>
            <a:pPr algn="l" rtl="0"/>
            <a:endParaRPr lang="en-US" sz="1800" dirty="0">
              <a:effectLst/>
            </a:endParaRPr>
          </a:p>
          <a:p>
            <a:pPr algn="l" rtl="0"/>
            <a:endParaRPr lang="ar-IQ" sz="1800" dirty="0"/>
          </a:p>
        </p:txBody>
      </p:sp>
      <p:sp>
        <p:nvSpPr>
          <p:cNvPr id="4" name="Date Placeholder 3"/>
          <p:cNvSpPr>
            <a:spLocks noGrp="1"/>
          </p:cNvSpPr>
          <p:nvPr>
            <p:ph type="dt" sz="half" idx="10"/>
          </p:nvPr>
        </p:nvSpPr>
        <p:spPr/>
        <p:txBody>
          <a:bodyPr/>
          <a:lstStyle/>
          <a:p>
            <a:fld id="{8E3C3FC9-8771-405D-A443-17C859752620}" type="datetime1">
              <a:rPr lang="en-US" smtClean="0"/>
              <a:t>4/1/2020</a:t>
            </a:fld>
            <a:endParaRPr lang="ar-IQ"/>
          </a:p>
        </p:txBody>
      </p:sp>
      <p:pic>
        <p:nvPicPr>
          <p:cNvPr id="17" name="Picture 16"/>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1166" t="27747" r="24172" b="6936"/>
          <a:stretch/>
        </p:blipFill>
        <p:spPr>
          <a:xfrm>
            <a:off x="8654471" y="3371129"/>
            <a:ext cx="3315855" cy="25121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18" name="Object 17"/>
          <p:cNvGraphicFramePr>
            <a:graphicFrameLocks noChangeAspect="1"/>
          </p:cNvGraphicFramePr>
          <p:nvPr>
            <p:extLst>
              <p:ext uri="{D42A27DB-BD31-4B8C-83A1-F6EECF244321}">
                <p14:modId xmlns:p14="http://schemas.microsoft.com/office/powerpoint/2010/main" val="1046735208"/>
              </p:ext>
            </p:extLst>
          </p:nvPr>
        </p:nvGraphicFramePr>
        <p:xfrm>
          <a:off x="92075" y="92075"/>
          <a:ext cx="1103313" cy="438150"/>
        </p:xfrm>
        <a:graphic>
          <a:graphicData uri="http://schemas.openxmlformats.org/presentationml/2006/ole">
            <mc:AlternateContent xmlns:mc="http://schemas.openxmlformats.org/markup-compatibility/2006">
              <mc:Choice xmlns:v="urn:schemas-microsoft-com:vml" Requires="v">
                <p:oleObj spid="_x0000_s4112" name="Packager Shell Object" showAsIcon="1" r:id="rId5" imgW="1103040" imgH="437400" progId="Package">
                  <p:embed/>
                </p:oleObj>
              </mc:Choice>
              <mc:Fallback>
                <p:oleObj name="Packager Shell Object" showAsIcon="1" r:id="rId5" imgW="1103040" imgH="437400" progId="Package">
                  <p:embed/>
                  <p:pic>
                    <p:nvPicPr>
                      <p:cNvPr id="0" name=""/>
                      <p:cNvPicPr/>
                      <p:nvPr/>
                    </p:nvPicPr>
                    <p:blipFill>
                      <a:blip r:embed="rId6"/>
                      <a:stretch>
                        <a:fillRect/>
                      </a:stretch>
                    </p:blipFill>
                    <p:spPr>
                      <a:xfrm>
                        <a:off x="92075" y="92075"/>
                        <a:ext cx="1103313" cy="438150"/>
                      </a:xfrm>
                      <a:prstGeom prst="rect">
                        <a:avLst/>
                      </a:prstGeom>
                    </p:spPr>
                  </p:pic>
                </p:oleObj>
              </mc:Fallback>
            </mc:AlternateContent>
          </a:graphicData>
        </a:graphic>
      </p:graphicFrame>
      <p:pic>
        <p:nvPicPr>
          <p:cNvPr id="19" name="Picture 18"/>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l="28303" t="12991" r="19455" b="31075"/>
          <a:stretch/>
        </p:blipFill>
        <p:spPr>
          <a:xfrm>
            <a:off x="8654471" y="311150"/>
            <a:ext cx="3315855" cy="273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376140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92364"/>
            <a:ext cx="11018175" cy="1237673"/>
          </a:xfrm>
        </p:spPr>
        <p:txBody>
          <a:bodyPr>
            <a:normAutofit fontScale="90000"/>
          </a:bodyPr>
          <a:lstStyle/>
          <a:p>
            <a:pPr algn="l"/>
            <a:r>
              <a:rPr lang="en-US" b="1" dirty="0">
                <a:effectLst/>
              </a:rPr>
              <a:t>4-</a:t>
            </a:r>
            <a:r>
              <a:rPr lang="en-US" b="1" u="sng" dirty="0">
                <a:effectLst/>
              </a:rPr>
              <a:t>Abomasum:</a:t>
            </a:r>
            <a:r>
              <a:rPr lang="en-US" dirty="0">
                <a:effectLst/>
              </a:rPr>
              <a:t/>
            </a:r>
            <a:br>
              <a:rPr lang="en-US" dirty="0">
                <a:effectLst/>
              </a:rPr>
            </a:br>
            <a:endParaRPr lang="ar-IQ" dirty="0"/>
          </a:p>
        </p:txBody>
      </p:sp>
      <p:sp>
        <p:nvSpPr>
          <p:cNvPr id="3" name="Content Placeholder 2"/>
          <p:cNvSpPr>
            <a:spLocks noGrp="1"/>
          </p:cNvSpPr>
          <p:nvPr>
            <p:ph idx="1"/>
          </p:nvPr>
        </p:nvSpPr>
        <p:spPr>
          <a:xfrm>
            <a:off x="147782" y="526472"/>
            <a:ext cx="8884251" cy="6169891"/>
          </a:xfrm>
        </p:spPr>
        <p:txBody>
          <a:bodyPr>
            <a:normAutofit/>
          </a:bodyPr>
          <a:lstStyle/>
          <a:p>
            <a:pPr algn="l" rtl="0"/>
            <a:r>
              <a:rPr lang="en-US" dirty="0" smtClean="0">
                <a:effectLst/>
              </a:rPr>
              <a:t>1-it </a:t>
            </a:r>
            <a:r>
              <a:rPr lang="en-US" dirty="0">
                <a:effectLst/>
              </a:rPr>
              <a:t>is an elongated sac which lies chiefly on the abdominal floor on right side.</a:t>
            </a:r>
          </a:p>
          <a:p>
            <a:pPr algn="l" rtl="0"/>
            <a:r>
              <a:rPr lang="en-US" dirty="0">
                <a:effectLst/>
              </a:rPr>
              <a:t>2-it has:</a:t>
            </a:r>
          </a:p>
          <a:p>
            <a:pPr algn="l" rtl="0"/>
            <a:r>
              <a:rPr lang="en-US" dirty="0">
                <a:effectLst/>
              </a:rPr>
              <a:t>A-cranial blind end: </a:t>
            </a:r>
            <a:endParaRPr lang="en-US" dirty="0" smtClean="0">
              <a:effectLst/>
            </a:endParaRPr>
          </a:p>
          <a:p>
            <a:pPr algn="l" rtl="0"/>
            <a:r>
              <a:rPr lang="en-US" dirty="0" smtClean="0">
                <a:effectLst/>
              </a:rPr>
              <a:t>B-body:. </a:t>
            </a:r>
            <a:r>
              <a:rPr lang="en-US" dirty="0">
                <a:solidFill>
                  <a:srgbClr val="FFFF00"/>
                </a:solidFill>
                <a:effectLst/>
              </a:rPr>
              <a:t>Lying more on the left than on the right of the median plane.</a:t>
            </a:r>
          </a:p>
          <a:p>
            <a:pPr algn="l" rtl="0"/>
            <a:r>
              <a:rPr lang="en-US" dirty="0">
                <a:effectLst/>
              </a:rPr>
              <a:t>C-pyloric part: </a:t>
            </a:r>
            <a:endParaRPr lang="en-US" dirty="0" smtClean="0">
              <a:effectLst/>
            </a:endParaRPr>
          </a:p>
          <a:p>
            <a:pPr algn="l" rtl="0"/>
            <a:r>
              <a:rPr lang="en-US" dirty="0" smtClean="0">
                <a:effectLst/>
              </a:rPr>
              <a:t>3-externally</a:t>
            </a:r>
            <a:r>
              <a:rPr lang="en-US" dirty="0">
                <a:effectLst/>
              </a:rPr>
              <a:t>, it has two surfaces and two curvatures:</a:t>
            </a:r>
          </a:p>
          <a:p>
            <a:pPr algn="l" rtl="0"/>
            <a:r>
              <a:rPr lang="en-US" dirty="0">
                <a:effectLst/>
              </a:rPr>
              <a:t>A-parietal </a:t>
            </a:r>
            <a:r>
              <a:rPr lang="en-US" dirty="0" smtClean="0">
                <a:effectLst/>
              </a:rPr>
              <a:t>surface, B-visceral surface, C-greater curvature, D-lesser curvature, </a:t>
            </a:r>
            <a:endParaRPr lang="en-US" dirty="0">
              <a:effectLst/>
            </a:endParaRPr>
          </a:p>
          <a:p>
            <a:pPr algn="l" rtl="0"/>
            <a:r>
              <a:rPr lang="en-US" dirty="0">
                <a:effectLst/>
              </a:rPr>
              <a:t>4-the </a:t>
            </a:r>
            <a:r>
              <a:rPr lang="en-US" dirty="0" err="1">
                <a:effectLst/>
              </a:rPr>
              <a:t>abomasums</a:t>
            </a:r>
            <a:r>
              <a:rPr lang="en-US" dirty="0">
                <a:effectLst/>
              </a:rPr>
              <a:t> is lined by glandular mucous membrane.</a:t>
            </a:r>
          </a:p>
          <a:p>
            <a:pPr algn="l" rtl="0"/>
            <a:r>
              <a:rPr lang="en-US" b="1" dirty="0" smtClean="0">
                <a:solidFill>
                  <a:srgbClr val="FF0000"/>
                </a:solidFill>
                <a:effectLst/>
              </a:rPr>
              <a:t>The </a:t>
            </a:r>
            <a:r>
              <a:rPr lang="en-US" b="1" dirty="0">
                <a:solidFill>
                  <a:srgbClr val="FF0000"/>
                </a:solidFill>
                <a:effectLst/>
              </a:rPr>
              <a:t>torus </a:t>
            </a:r>
            <a:r>
              <a:rPr lang="en-US" b="1" dirty="0" err="1">
                <a:solidFill>
                  <a:srgbClr val="FF0000"/>
                </a:solidFill>
                <a:effectLst/>
              </a:rPr>
              <a:t>pyloricus</a:t>
            </a:r>
            <a:r>
              <a:rPr lang="en-US" dirty="0">
                <a:effectLst/>
              </a:rPr>
              <a:t>: is a half rounded protuberance in the pylorus at the end of the lesser curvature and instead of pyloric sphincter in the horse.</a:t>
            </a:r>
          </a:p>
          <a:p>
            <a:pPr algn="l" rtl="0"/>
            <a:r>
              <a:rPr lang="en-US" b="1" dirty="0">
                <a:solidFill>
                  <a:srgbClr val="FF0000"/>
                </a:solidFill>
                <a:effectLst/>
              </a:rPr>
              <a:t>Relation of abomasum:</a:t>
            </a:r>
            <a:endParaRPr lang="en-US" dirty="0">
              <a:solidFill>
                <a:srgbClr val="FF0000"/>
              </a:solidFill>
              <a:effectLst/>
            </a:endParaRPr>
          </a:p>
          <a:p>
            <a:pPr algn="l" rtl="0"/>
            <a:r>
              <a:rPr lang="en-US" b="1" dirty="0">
                <a:effectLst/>
              </a:rPr>
              <a:t>dorsally</a:t>
            </a:r>
            <a:r>
              <a:rPr lang="en-US" dirty="0">
                <a:effectLst/>
              </a:rPr>
              <a:t>: intestine, </a:t>
            </a:r>
            <a:r>
              <a:rPr lang="en-US" b="1" dirty="0">
                <a:effectLst/>
              </a:rPr>
              <a:t>ventrally</a:t>
            </a:r>
            <a:r>
              <a:rPr lang="en-US" dirty="0">
                <a:effectLst/>
              </a:rPr>
              <a:t>: abdominal wall	, </a:t>
            </a:r>
            <a:r>
              <a:rPr lang="en-US" b="1" dirty="0">
                <a:effectLst/>
              </a:rPr>
              <a:t>left side</a:t>
            </a:r>
            <a:r>
              <a:rPr lang="en-US" dirty="0">
                <a:effectLst/>
              </a:rPr>
              <a:t>: rumen &amp;</a:t>
            </a:r>
            <a:r>
              <a:rPr lang="en-US" b="1" dirty="0">
                <a:effectLst/>
              </a:rPr>
              <a:t>right side</a:t>
            </a:r>
            <a:r>
              <a:rPr lang="en-US" dirty="0">
                <a:effectLst/>
              </a:rPr>
              <a:t>: liver</a:t>
            </a:r>
          </a:p>
          <a:p>
            <a:pPr algn="l" rtl="0"/>
            <a:r>
              <a:rPr lang="en-US" b="1" dirty="0">
                <a:effectLst/>
              </a:rPr>
              <a:t>Gastric groove (ventricular groove):</a:t>
            </a:r>
            <a:endParaRPr lang="en-US" dirty="0">
              <a:effectLst/>
            </a:endParaRPr>
          </a:p>
          <a:p>
            <a:pPr algn="l"/>
            <a:endParaRPr lang="ar-IQ" dirty="0"/>
          </a:p>
        </p:txBody>
      </p:sp>
      <p:sp>
        <p:nvSpPr>
          <p:cNvPr id="4" name="Date Placeholder 3"/>
          <p:cNvSpPr>
            <a:spLocks noGrp="1"/>
          </p:cNvSpPr>
          <p:nvPr>
            <p:ph type="dt" sz="half" idx="10"/>
          </p:nvPr>
        </p:nvSpPr>
        <p:spPr/>
        <p:txBody>
          <a:bodyPr/>
          <a:lstStyle/>
          <a:p>
            <a:fld id="{8E3C3FC9-8771-405D-A443-17C859752620}" type="datetime1">
              <a:rPr lang="en-US" smtClean="0"/>
              <a:t>4/1/2020</a:t>
            </a:fld>
            <a:endParaRPr lang="ar-IQ"/>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548882" y="857526"/>
            <a:ext cx="3420000" cy="24627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338940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95794"/>
            <a:ext cx="10901797" cy="879566"/>
          </a:xfrm>
        </p:spPr>
        <p:txBody>
          <a:bodyPr>
            <a:normAutofit fontScale="90000"/>
          </a:bodyPr>
          <a:lstStyle/>
          <a:p>
            <a:pPr algn="l"/>
            <a:r>
              <a:rPr lang="en-US" b="1" i="1" u="sng" dirty="0">
                <a:effectLst/>
              </a:rPr>
              <a:t>Blood supply of stomach</a:t>
            </a:r>
            <a:r>
              <a:rPr lang="en-US" dirty="0">
                <a:effectLst/>
              </a:rPr>
              <a:t>:</a:t>
            </a:r>
            <a:br>
              <a:rPr lang="en-US" dirty="0">
                <a:effectLst/>
              </a:rPr>
            </a:br>
            <a:endParaRPr lang="ar-IQ" dirty="0"/>
          </a:p>
        </p:txBody>
      </p:sp>
      <p:sp>
        <p:nvSpPr>
          <p:cNvPr id="3" name="Content Placeholder 2"/>
          <p:cNvSpPr>
            <a:spLocks noGrp="1"/>
          </p:cNvSpPr>
          <p:nvPr>
            <p:ph idx="1"/>
          </p:nvPr>
        </p:nvSpPr>
        <p:spPr>
          <a:xfrm>
            <a:off x="365760" y="740229"/>
            <a:ext cx="8238309" cy="5050971"/>
          </a:xfrm>
        </p:spPr>
        <p:txBody>
          <a:bodyPr>
            <a:normAutofit fontScale="92500" lnSpcReduction="20000"/>
          </a:bodyPr>
          <a:lstStyle/>
          <a:p>
            <a:pPr algn="l" rtl="0"/>
            <a:r>
              <a:rPr lang="en-US" b="1" i="1" u="sng" dirty="0">
                <a:solidFill>
                  <a:srgbClr val="FFFF00"/>
                </a:solidFill>
                <a:effectLst/>
              </a:rPr>
              <a:t>Celiac artery</a:t>
            </a:r>
            <a:r>
              <a:rPr lang="en-US" u="sng" dirty="0">
                <a:solidFill>
                  <a:srgbClr val="FFFF00"/>
                </a:solidFill>
                <a:effectLst/>
              </a:rPr>
              <a:t> </a:t>
            </a:r>
            <a:r>
              <a:rPr lang="en-US" dirty="0">
                <a:effectLst/>
              </a:rPr>
              <a:t>: arise from abdominal aorta , which innervate the stomach , liver , spleen and pancreas .</a:t>
            </a:r>
          </a:p>
          <a:p>
            <a:pPr algn="l" rtl="0"/>
            <a:r>
              <a:rPr lang="en-US" dirty="0">
                <a:effectLst/>
              </a:rPr>
              <a:t>It divided into :3 branches </a:t>
            </a:r>
          </a:p>
          <a:p>
            <a:pPr lvl="0" algn="l" rtl="0"/>
            <a:r>
              <a:rPr lang="en-US" b="1" i="1" u="sng" dirty="0">
                <a:solidFill>
                  <a:srgbClr val="FF0000"/>
                </a:solidFill>
                <a:effectLst/>
              </a:rPr>
              <a:t>Left gastric arter</a:t>
            </a:r>
            <a:r>
              <a:rPr lang="en-US" b="1" i="1" dirty="0">
                <a:solidFill>
                  <a:srgbClr val="FF0000"/>
                </a:solidFill>
                <a:effectLst/>
              </a:rPr>
              <a:t>y</a:t>
            </a:r>
            <a:r>
              <a:rPr lang="en-US" dirty="0">
                <a:solidFill>
                  <a:srgbClr val="FF0000"/>
                </a:solidFill>
                <a:effectLst/>
              </a:rPr>
              <a:t>  </a:t>
            </a:r>
            <a:r>
              <a:rPr lang="en-US" dirty="0" smtClean="0">
                <a:solidFill>
                  <a:srgbClr val="FF0000"/>
                </a:solidFill>
                <a:effectLst/>
              </a:rPr>
              <a:t>          </a:t>
            </a:r>
            <a:r>
              <a:rPr lang="en-US" dirty="0" smtClean="0">
                <a:effectLst/>
              </a:rPr>
              <a:t>a-pancreatic </a:t>
            </a:r>
            <a:r>
              <a:rPr lang="en-US" dirty="0">
                <a:effectLst/>
              </a:rPr>
              <a:t>branch.</a:t>
            </a:r>
          </a:p>
          <a:p>
            <a:pPr algn="l" rtl="0"/>
            <a:r>
              <a:rPr lang="en-US" dirty="0">
                <a:effectLst/>
              </a:rPr>
              <a:t>                                       b- esophageal branch.</a:t>
            </a:r>
          </a:p>
          <a:p>
            <a:pPr algn="l" rtl="0"/>
            <a:r>
              <a:rPr lang="en-US" dirty="0">
                <a:effectLst/>
              </a:rPr>
              <a:t>                                        c- parietal branch. </a:t>
            </a:r>
          </a:p>
          <a:p>
            <a:pPr algn="l" rtl="0"/>
            <a:r>
              <a:rPr lang="en-US" dirty="0">
                <a:effectLst/>
              </a:rPr>
              <a:t>                                         d- visceral branch .  </a:t>
            </a:r>
          </a:p>
          <a:p>
            <a:pPr lvl="0" algn="l" rtl="0"/>
            <a:r>
              <a:rPr lang="en-US" b="1" i="1" u="sng" dirty="0">
                <a:solidFill>
                  <a:srgbClr val="FF0000"/>
                </a:solidFill>
                <a:effectLst/>
              </a:rPr>
              <a:t>Hepatic artery </a:t>
            </a:r>
            <a:r>
              <a:rPr lang="en-US" b="1" i="1" dirty="0" smtClean="0">
                <a:effectLst/>
              </a:rPr>
              <a:t>:            </a:t>
            </a:r>
            <a:r>
              <a:rPr lang="en-US" dirty="0" smtClean="0">
                <a:effectLst/>
              </a:rPr>
              <a:t>a-pancreatic </a:t>
            </a:r>
            <a:r>
              <a:rPr lang="en-US" dirty="0">
                <a:effectLst/>
              </a:rPr>
              <a:t>branch .</a:t>
            </a:r>
          </a:p>
          <a:p>
            <a:pPr algn="l" rtl="0"/>
            <a:r>
              <a:rPr lang="en-US" dirty="0">
                <a:effectLst/>
              </a:rPr>
              <a:t>                                   b-right gastric artery .</a:t>
            </a:r>
          </a:p>
          <a:p>
            <a:pPr algn="l" rtl="0"/>
            <a:r>
              <a:rPr lang="en-US" dirty="0">
                <a:effectLst/>
              </a:rPr>
              <a:t>                                  c- </a:t>
            </a:r>
            <a:r>
              <a:rPr lang="en-US" dirty="0" err="1">
                <a:effectLst/>
              </a:rPr>
              <a:t>gastero</a:t>
            </a:r>
            <a:r>
              <a:rPr lang="en-US" dirty="0">
                <a:effectLst/>
              </a:rPr>
              <a:t> duodenal artery .</a:t>
            </a:r>
          </a:p>
          <a:p>
            <a:pPr lvl="0" algn="l" rtl="0"/>
            <a:r>
              <a:rPr lang="en-US" b="1" i="1" u="sng" dirty="0">
                <a:solidFill>
                  <a:srgbClr val="FF0000"/>
                </a:solidFill>
                <a:effectLst/>
              </a:rPr>
              <a:t>Splenic artery</a:t>
            </a:r>
            <a:r>
              <a:rPr lang="en-US" u="sng" dirty="0">
                <a:solidFill>
                  <a:srgbClr val="FF0000"/>
                </a:solidFill>
                <a:effectLst/>
              </a:rPr>
              <a:t> </a:t>
            </a:r>
            <a:r>
              <a:rPr lang="en-US" dirty="0" smtClean="0">
                <a:effectLst/>
              </a:rPr>
              <a:t>:            a- </a:t>
            </a:r>
            <a:r>
              <a:rPr lang="en-US" dirty="0">
                <a:effectLst/>
              </a:rPr>
              <a:t>pancreatic branch .</a:t>
            </a:r>
          </a:p>
          <a:p>
            <a:pPr algn="l" rtl="0"/>
            <a:r>
              <a:rPr lang="en-US" dirty="0">
                <a:effectLst/>
              </a:rPr>
              <a:t>                                      b-splenic b.</a:t>
            </a:r>
          </a:p>
          <a:p>
            <a:pPr algn="l" rtl="0"/>
            <a:r>
              <a:rPr lang="en-US" dirty="0">
                <a:effectLst/>
              </a:rPr>
              <a:t>                                       C-short gastric a.</a:t>
            </a:r>
          </a:p>
          <a:p>
            <a:pPr algn="l" rtl="0"/>
            <a:r>
              <a:rPr lang="en-US" dirty="0">
                <a:effectLst/>
              </a:rPr>
              <a:t>                                       D- Left gastric epiploic a .</a:t>
            </a:r>
          </a:p>
        </p:txBody>
      </p:sp>
      <p:sp>
        <p:nvSpPr>
          <p:cNvPr id="4" name="Date Placeholder 3"/>
          <p:cNvSpPr>
            <a:spLocks noGrp="1"/>
          </p:cNvSpPr>
          <p:nvPr>
            <p:ph type="dt" sz="half" idx="10"/>
          </p:nvPr>
        </p:nvSpPr>
        <p:spPr/>
        <p:txBody>
          <a:bodyPr/>
          <a:lstStyle/>
          <a:p>
            <a:fld id="{8E3C3FC9-8771-405D-A443-17C859752620}" type="datetime1">
              <a:rPr lang="en-US" smtClean="0"/>
              <a:t>4/1/2020</a:t>
            </a:fld>
            <a:endParaRPr lang="ar-IQ"/>
          </a:p>
        </p:txBody>
      </p:sp>
      <p:cxnSp>
        <p:nvCxnSpPr>
          <p:cNvPr id="6" name="Straight Connector 5"/>
          <p:cNvCxnSpPr/>
          <p:nvPr/>
        </p:nvCxnSpPr>
        <p:spPr>
          <a:xfrm flipV="1">
            <a:off x="2690948" y="1619795"/>
            <a:ext cx="400594" cy="8709"/>
          </a:xfrm>
          <a:prstGeom prst="line">
            <a:avLst/>
          </a:prstGeom>
        </p:spPr>
        <p:style>
          <a:lnRef idx="3">
            <a:schemeClr val="accent3"/>
          </a:lnRef>
          <a:fillRef idx="0">
            <a:schemeClr val="accent3"/>
          </a:fillRef>
          <a:effectRef idx="2">
            <a:schemeClr val="accent3"/>
          </a:effectRef>
          <a:fontRef idx="minor">
            <a:schemeClr val="tx1"/>
          </a:fontRef>
        </p:style>
      </p:cxnSp>
      <p:cxnSp>
        <p:nvCxnSpPr>
          <p:cNvPr id="7" name="Straight Connector 6"/>
          <p:cNvCxnSpPr/>
          <p:nvPr/>
        </p:nvCxnSpPr>
        <p:spPr>
          <a:xfrm>
            <a:off x="2690948" y="1670187"/>
            <a:ext cx="496389" cy="297950"/>
          </a:xfrm>
          <a:prstGeom prst="line">
            <a:avLst/>
          </a:prstGeom>
        </p:spPr>
        <p:style>
          <a:lnRef idx="3">
            <a:schemeClr val="accent3"/>
          </a:lnRef>
          <a:fillRef idx="0">
            <a:schemeClr val="accent3"/>
          </a:fillRef>
          <a:effectRef idx="2">
            <a:schemeClr val="accent3"/>
          </a:effectRef>
          <a:fontRef idx="minor">
            <a:schemeClr val="tx1"/>
          </a:fontRef>
        </p:style>
      </p:cxnSp>
      <p:cxnSp>
        <p:nvCxnSpPr>
          <p:cNvPr id="10" name="Straight Connector 9"/>
          <p:cNvCxnSpPr/>
          <p:nvPr/>
        </p:nvCxnSpPr>
        <p:spPr>
          <a:xfrm>
            <a:off x="2690948" y="1670187"/>
            <a:ext cx="574766" cy="653144"/>
          </a:xfrm>
          <a:prstGeom prst="line">
            <a:avLst/>
          </a:prstGeom>
        </p:spPr>
        <p:style>
          <a:lnRef idx="3">
            <a:schemeClr val="accent3"/>
          </a:lnRef>
          <a:fillRef idx="0">
            <a:schemeClr val="accent3"/>
          </a:fillRef>
          <a:effectRef idx="2">
            <a:schemeClr val="accent3"/>
          </a:effectRef>
          <a:fontRef idx="minor">
            <a:schemeClr val="tx1"/>
          </a:fontRef>
        </p:style>
      </p:cxnSp>
      <p:cxnSp>
        <p:nvCxnSpPr>
          <p:cNvPr id="14" name="Straight Connector 13"/>
          <p:cNvCxnSpPr/>
          <p:nvPr/>
        </p:nvCxnSpPr>
        <p:spPr>
          <a:xfrm>
            <a:off x="2690948" y="1670187"/>
            <a:ext cx="574766" cy="1034753"/>
          </a:xfrm>
          <a:prstGeom prst="line">
            <a:avLst/>
          </a:prstGeom>
        </p:spPr>
        <p:style>
          <a:lnRef idx="3">
            <a:schemeClr val="accent3"/>
          </a:lnRef>
          <a:fillRef idx="0">
            <a:schemeClr val="accent3"/>
          </a:fillRef>
          <a:effectRef idx="2">
            <a:schemeClr val="accent3"/>
          </a:effectRef>
          <a:fontRef idx="minor">
            <a:schemeClr val="tx1"/>
          </a:fontRef>
        </p:style>
      </p:cxnSp>
      <p:cxnSp>
        <p:nvCxnSpPr>
          <p:cNvPr id="17" name="Straight Connector 16"/>
          <p:cNvCxnSpPr/>
          <p:nvPr/>
        </p:nvCxnSpPr>
        <p:spPr>
          <a:xfrm flipV="1">
            <a:off x="2455817" y="3097611"/>
            <a:ext cx="435428" cy="8708"/>
          </a:xfrm>
          <a:prstGeom prst="line">
            <a:avLst/>
          </a:prstGeom>
        </p:spPr>
        <p:style>
          <a:lnRef idx="3">
            <a:schemeClr val="accent3"/>
          </a:lnRef>
          <a:fillRef idx="0">
            <a:schemeClr val="accent3"/>
          </a:fillRef>
          <a:effectRef idx="2">
            <a:schemeClr val="accent3"/>
          </a:effectRef>
          <a:fontRef idx="minor">
            <a:schemeClr val="tx1"/>
          </a:fontRef>
        </p:style>
      </p:cxnSp>
      <p:cxnSp>
        <p:nvCxnSpPr>
          <p:cNvPr id="19" name="Straight Connector 18"/>
          <p:cNvCxnSpPr/>
          <p:nvPr/>
        </p:nvCxnSpPr>
        <p:spPr>
          <a:xfrm>
            <a:off x="2455817" y="3097611"/>
            <a:ext cx="435428" cy="302156"/>
          </a:xfrm>
          <a:prstGeom prst="line">
            <a:avLst/>
          </a:prstGeom>
        </p:spPr>
        <p:style>
          <a:lnRef idx="3">
            <a:schemeClr val="accent3"/>
          </a:lnRef>
          <a:fillRef idx="0">
            <a:schemeClr val="accent3"/>
          </a:fillRef>
          <a:effectRef idx="2">
            <a:schemeClr val="accent3"/>
          </a:effectRef>
          <a:fontRef idx="minor">
            <a:schemeClr val="tx1"/>
          </a:fontRef>
        </p:style>
      </p:cxnSp>
      <p:cxnSp>
        <p:nvCxnSpPr>
          <p:cNvPr id="23" name="Straight Connector 22"/>
          <p:cNvCxnSpPr/>
          <p:nvPr/>
        </p:nvCxnSpPr>
        <p:spPr>
          <a:xfrm>
            <a:off x="2455817" y="3115102"/>
            <a:ext cx="435428" cy="677336"/>
          </a:xfrm>
          <a:prstGeom prst="line">
            <a:avLst/>
          </a:prstGeom>
        </p:spPr>
        <p:style>
          <a:lnRef idx="3">
            <a:schemeClr val="accent3"/>
          </a:lnRef>
          <a:fillRef idx="0">
            <a:schemeClr val="accent3"/>
          </a:fillRef>
          <a:effectRef idx="2">
            <a:schemeClr val="accent3"/>
          </a:effectRef>
          <a:fontRef idx="minor">
            <a:schemeClr val="tx1"/>
          </a:fontRef>
        </p:style>
      </p:cxnSp>
      <p:cxnSp>
        <p:nvCxnSpPr>
          <p:cNvPr id="26" name="Straight Connector 25"/>
          <p:cNvCxnSpPr/>
          <p:nvPr/>
        </p:nvCxnSpPr>
        <p:spPr>
          <a:xfrm>
            <a:off x="2455817" y="4217594"/>
            <a:ext cx="483325" cy="18199"/>
          </a:xfrm>
          <a:prstGeom prst="line">
            <a:avLst/>
          </a:prstGeom>
        </p:spPr>
        <p:style>
          <a:lnRef idx="3">
            <a:schemeClr val="accent3"/>
          </a:lnRef>
          <a:fillRef idx="0">
            <a:schemeClr val="accent3"/>
          </a:fillRef>
          <a:effectRef idx="2">
            <a:schemeClr val="accent3"/>
          </a:effectRef>
          <a:fontRef idx="minor">
            <a:schemeClr val="tx1"/>
          </a:fontRef>
        </p:style>
      </p:cxnSp>
      <p:cxnSp>
        <p:nvCxnSpPr>
          <p:cNvPr id="28" name="Straight Connector 27"/>
          <p:cNvCxnSpPr/>
          <p:nvPr/>
        </p:nvCxnSpPr>
        <p:spPr>
          <a:xfrm>
            <a:off x="2455817" y="4235793"/>
            <a:ext cx="522514" cy="330925"/>
          </a:xfrm>
          <a:prstGeom prst="line">
            <a:avLst/>
          </a:prstGeom>
        </p:spPr>
        <p:style>
          <a:lnRef idx="3">
            <a:schemeClr val="accent3"/>
          </a:lnRef>
          <a:fillRef idx="0">
            <a:schemeClr val="accent3"/>
          </a:fillRef>
          <a:effectRef idx="2">
            <a:schemeClr val="accent3"/>
          </a:effectRef>
          <a:fontRef idx="minor">
            <a:schemeClr val="tx1"/>
          </a:fontRef>
        </p:style>
      </p:cxnSp>
      <p:cxnSp>
        <p:nvCxnSpPr>
          <p:cNvPr id="30" name="Straight Connector 29"/>
          <p:cNvCxnSpPr/>
          <p:nvPr/>
        </p:nvCxnSpPr>
        <p:spPr>
          <a:xfrm>
            <a:off x="2455817" y="4235793"/>
            <a:ext cx="600890" cy="707891"/>
          </a:xfrm>
          <a:prstGeom prst="line">
            <a:avLst/>
          </a:prstGeom>
        </p:spPr>
        <p:style>
          <a:lnRef idx="3">
            <a:schemeClr val="accent3"/>
          </a:lnRef>
          <a:fillRef idx="0">
            <a:schemeClr val="accent3"/>
          </a:fillRef>
          <a:effectRef idx="2">
            <a:schemeClr val="accent3"/>
          </a:effectRef>
          <a:fontRef idx="minor">
            <a:schemeClr val="tx1"/>
          </a:fontRef>
        </p:style>
      </p:cxnSp>
      <p:cxnSp>
        <p:nvCxnSpPr>
          <p:cNvPr id="32" name="Straight Connector 31"/>
          <p:cNvCxnSpPr/>
          <p:nvPr/>
        </p:nvCxnSpPr>
        <p:spPr>
          <a:xfrm>
            <a:off x="2455817" y="4204140"/>
            <a:ext cx="522514" cy="1110443"/>
          </a:xfrm>
          <a:prstGeom prst="line">
            <a:avLst/>
          </a:prstGeom>
        </p:spPr>
        <p:style>
          <a:lnRef idx="3">
            <a:schemeClr val="accent3"/>
          </a:lnRef>
          <a:fillRef idx="0">
            <a:schemeClr val="accent3"/>
          </a:fillRef>
          <a:effectRef idx="2">
            <a:schemeClr val="accent3"/>
          </a:effectRef>
          <a:fontRef idx="minor">
            <a:schemeClr val="tx1"/>
          </a:fontRef>
        </p:style>
      </p:cxnSp>
      <p:pic>
        <p:nvPicPr>
          <p:cNvPr id="34" name="Picture 3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b="11143"/>
          <a:stretch/>
        </p:blipFill>
        <p:spPr>
          <a:xfrm>
            <a:off x="7955813" y="1027910"/>
            <a:ext cx="3960000" cy="2667775"/>
          </a:xfrm>
          <a:prstGeom prst="rect">
            <a:avLst/>
          </a:prstGeom>
        </p:spPr>
      </p:pic>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6201" y="3695685"/>
            <a:ext cx="3919611" cy="29857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326305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
            <a:ext cx="11267557" cy="940526"/>
          </a:xfrm>
        </p:spPr>
        <p:txBody>
          <a:bodyPr>
            <a:normAutofit fontScale="90000"/>
          </a:bodyPr>
          <a:lstStyle/>
          <a:p>
            <a:pPr algn="l"/>
            <a:r>
              <a:rPr lang="en-US" b="1" u="sng" dirty="0">
                <a:effectLst/>
              </a:rPr>
              <a:t>The intestine: </a:t>
            </a:r>
            <a:r>
              <a:rPr lang="en-US" dirty="0">
                <a:effectLst/>
              </a:rPr>
              <a:t/>
            </a:r>
            <a:br>
              <a:rPr lang="en-US" dirty="0">
                <a:effectLst/>
              </a:rPr>
            </a:br>
            <a:endParaRPr lang="ar-IQ" dirty="0"/>
          </a:p>
        </p:txBody>
      </p:sp>
      <p:sp>
        <p:nvSpPr>
          <p:cNvPr id="3" name="Content Placeholder 2"/>
          <p:cNvSpPr>
            <a:spLocks noGrp="1"/>
          </p:cNvSpPr>
          <p:nvPr>
            <p:ph idx="1"/>
          </p:nvPr>
        </p:nvSpPr>
        <p:spPr>
          <a:xfrm>
            <a:off x="113211" y="531223"/>
            <a:ext cx="7768046" cy="5434148"/>
          </a:xfrm>
        </p:spPr>
        <p:txBody>
          <a:bodyPr>
            <a:normAutofit/>
          </a:bodyPr>
          <a:lstStyle/>
          <a:p>
            <a:pPr algn="just" rtl="0"/>
            <a:r>
              <a:rPr lang="en-US" dirty="0">
                <a:effectLst/>
              </a:rPr>
              <a:t>It is a tube extend from the stomach to the anus</a:t>
            </a:r>
            <a:r>
              <a:rPr lang="en-US" dirty="0" smtClean="0">
                <a:effectLst/>
              </a:rPr>
              <a:t>, </a:t>
            </a:r>
            <a:r>
              <a:rPr lang="en-US" dirty="0">
                <a:effectLst/>
              </a:rPr>
              <a:t>it divided into two groups (small intestine and </a:t>
            </a:r>
            <a:r>
              <a:rPr lang="en-US" dirty="0" smtClean="0">
                <a:effectLst/>
              </a:rPr>
              <a:t>large intestine).</a:t>
            </a:r>
            <a:endParaRPr lang="en-US" dirty="0">
              <a:effectLst/>
            </a:endParaRPr>
          </a:p>
          <a:p>
            <a:pPr algn="just" rtl="0"/>
            <a:r>
              <a:rPr lang="en-US" b="1" u="sng" dirty="0">
                <a:solidFill>
                  <a:srgbClr val="FFFF00"/>
                </a:solidFill>
                <a:effectLst/>
              </a:rPr>
              <a:t>Small intestine</a:t>
            </a:r>
            <a:r>
              <a:rPr lang="en-US" dirty="0">
                <a:effectLst/>
              </a:rPr>
              <a:t>:  </a:t>
            </a:r>
          </a:p>
          <a:p>
            <a:pPr algn="just" rtl="0"/>
            <a:r>
              <a:rPr lang="en-US" dirty="0">
                <a:effectLst/>
              </a:rPr>
              <a:t>     It is tube, which connects the stomach with </a:t>
            </a:r>
            <a:r>
              <a:rPr lang="en-US" dirty="0" smtClean="0">
                <a:effectLst/>
              </a:rPr>
              <a:t>large </a:t>
            </a:r>
            <a:r>
              <a:rPr lang="en-US" dirty="0">
                <a:effectLst/>
              </a:rPr>
              <a:t>intestine, it begins at the pylorus </a:t>
            </a:r>
            <a:r>
              <a:rPr lang="en-US" dirty="0" smtClean="0">
                <a:effectLst/>
              </a:rPr>
              <a:t>and terminates </a:t>
            </a:r>
            <a:r>
              <a:rPr lang="en-US" dirty="0">
                <a:effectLst/>
              </a:rPr>
              <a:t>at the junction of colon and cecum </a:t>
            </a:r>
          </a:p>
          <a:p>
            <a:pPr algn="just" rtl="0"/>
            <a:r>
              <a:rPr lang="en-US" dirty="0">
                <a:effectLst/>
              </a:rPr>
              <a:t>suspended by the mesentery and includes:</a:t>
            </a:r>
          </a:p>
          <a:p>
            <a:pPr algn="just" rtl="0"/>
            <a:r>
              <a:rPr lang="en-US" dirty="0">
                <a:solidFill>
                  <a:srgbClr val="FFFF00"/>
                </a:solidFill>
                <a:effectLst/>
              </a:rPr>
              <a:t>A-Duodenum     B-Jejunum       </a:t>
            </a:r>
            <a:r>
              <a:rPr lang="en-US" dirty="0" smtClean="0">
                <a:solidFill>
                  <a:srgbClr val="FFFF00"/>
                </a:solidFill>
                <a:effectLst/>
              </a:rPr>
              <a:t>C-Ileum</a:t>
            </a:r>
          </a:p>
          <a:p>
            <a:pPr marL="0" lvl="0" indent="0" algn="just" defTabSz="914400" rtl="0" eaLnBrk="0" fontAlgn="base" hangingPunct="0">
              <a:spcBef>
                <a:spcPct val="0"/>
              </a:spcBef>
              <a:spcAft>
                <a:spcPct val="0"/>
              </a:spcAft>
              <a:buClrTx/>
              <a:buSzTx/>
              <a:buNone/>
              <a:tabLst>
                <a:tab pos="1589088" algn="l"/>
              </a:tabLst>
            </a:pPr>
            <a:r>
              <a:rPr lang="en-US" altLang="ar-IQ" sz="2400" b="1" u="sng" dirty="0" smtClean="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large intestine</a:t>
            </a:r>
            <a:r>
              <a:rPr lang="en-US" altLang="ar-IQ" sz="2400" u="sng" dirty="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altLang="ar-IQ" sz="2400" u="sng" dirty="0" smtClean="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just" defTabSz="914400" rtl="0" eaLnBrk="0" fontAlgn="base" hangingPunct="0">
              <a:spcBef>
                <a:spcPct val="0"/>
              </a:spcBef>
              <a:spcAft>
                <a:spcPct val="0"/>
              </a:spcAft>
              <a:buClrTx/>
              <a:buSzTx/>
              <a:buNone/>
              <a:tabLst>
                <a:tab pos="1589088" algn="l"/>
              </a:tabLst>
            </a:pPr>
            <a:r>
              <a:rPr lang="en-US" altLang="ar-IQ"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altLang="ar-IQ"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1-In the horse about: 70 feet.              2-In the cattle about: 130 f</a:t>
            </a:r>
          </a:p>
          <a:p>
            <a:pPr marL="0" lvl="0" indent="0" algn="just" defTabSz="914400" rtl="0" eaLnBrk="0" fontAlgn="base" hangingPunct="0">
              <a:spcBef>
                <a:spcPct val="0"/>
              </a:spcBef>
              <a:spcAft>
                <a:spcPct val="0"/>
              </a:spcAft>
              <a:buClrTx/>
              <a:buSzTx/>
              <a:buNone/>
              <a:tabLst>
                <a:tab pos="1589088" algn="l"/>
              </a:tabLst>
            </a:pPr>
            <a:r>
              <a:rPr lang="en-US" altLang="ar-IQ"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3-In the sheep about: 8o feet.  4-In the dog about: 5 times the body length of the animals</a:t>
            </a:r>
            <a:r>
              <a:rPr lang="en-US" altLang="ar-IQ" sz="1050" dirty="0">
                <a:ln>
                  <a:noFill/>
                </a:ln>
                <a:solidFill>
                  <a:schemeClr val="tx1"/>
                </a:solidFill>
                <a:effectLst/>
              </a:rPr>
              <a:t> </a:t>
            </a:r>
            <a:endParaRPr lang="en-US" altLang="ar-IQ" sz="1050" dirty="0" smtClean="0">
              <a:ln>
                <a:noFill/>
              </a:ln>
              <a:solidFill>
                <a:schemeClr val="tx1"/>
              </a:solidFill>
              <a:effectLst/>
            </a:endParaRPr>
          </a:p>
          <a:p>
            <a:pPr marL="0" indent="0" algn="just" defTabSz="914400" rtl="0" eaLnBrk="0" fontAlgn="base" hangingPunct="0">
              <a:spcBef>
                <a:spcPct val="0"/>
              </a:spcBef>
              <a:spcAft>
                <a:spcPct val="0"/>
              </a:spcAft>
              <a:buClrTx/>
              <a:buSzTx/>
              <a:buNone/>
              <a:tabLst>
                <a:tab pos="1589088" algn="l"/>
              </a:tabLst>
            </a:pPr>
            <a:r>
              <a:rPr lang="en-US" b="1" dirty="0" smtClean="0">
                <a:solidFill>
                  <a:srgbClr val="FFFF00"/>
                </a:solidFill>
                <a:effectLst/>
              </a:rPr>
              <a:t>A- cecum   </a:t>
            </a:r>
            <a:r>
              <a:rPr lang="en-US" dirty="0" smtClean="0">
                <a:solidFill>
                  <a:srgbClr val="FFFF00"/>
                </a:solidFill>
                <a:effectLst/>
              </a:rPr>
              <a:t>B-</a:t>
            </a:r>
            <a:r>
              <a:rPr lang="en-US" b="1" dirty="0" smtClean="0">
                <a:solidFill>
                  <a:srgbClr val="FFFF00"/>
                </a:solidFill>
                <a:effectLst/>
              </a:rPr>
              <a:t>colon   C</a:t>
            </a:r>
            <a:r>
              <a:rPr lang="en-US" b="1" u="sng" dirty="0" smtClean="0">
                <a:solidFill>
                  <a:srgbClr val="FFFF00"/>
                </a:solidFill>
                <a:effectLst/>
              </a:rPr>
              <a:t>-</a:t>
            </a:r>
            <a:r>
              <a:rPr lang="en-US" b="1" dirty="0" smtClean="0">
                <a:solidFill>
                  <a:srgbClr val="FFFF00"/>
                </a:solidFill>
                <a:effectLst/>
              </a:rPr>
              <a:t>rectum</a:t>
            </a:r>
            <a:endParaRPr lang="en-US" dirty="0">
              <a:solidFill>
                <a:srgbClr val="FFFF00"/>
              </a:solidFill>
              <a:effectLst/>
            </a:endParaRPr>
          </a:p>
          <a:p>
            <a:pPr marL="0" indent="0" algn="just" defTabSz="914400" rtl="0" eaLnBrk="0" fontAlgn="base" hangingPunct="0">
              <a:spcBef>
                <a:spcPct val="0"/>
              </a:spcBef>
              <a:spcAft>
                <a:spcPct val="0"/>
              </a:spcAft>
              <a:buClrTx/>
              <a:buSzTx/>
              <a:buNone/>
              <a:tabLst>
                <a:tab pos="1589088" algn="l"/>
              </a:tabLst>
            </a:pPr>
            <a:endParaRPr lang="en-US" dirty="0">
              <a:effectLst/>
            </a:endParaRPr>
          </a:p>
          <a:p>
            <a:pPr marL="0" indent="0" algn="just" defTabSz="914400" rtl="0" eaLnBrk="0" fontAlgn="base" hangingPunct="0">
              <a:spcBef>
                <a:spcPct val="0"/>
              </a:spcBef>
              <a:spcAft>
                <a:spcPct val="0"/>
              </a:spcAft>
              <a:buClrTx/>
              <a:buSzTx/>
              <a:buNone/>
              <a:tabLst>
                <a:tab pos="1589088" algn="l"/>
              </a:tabLst>
            </a:pPr>
            <a:endParaRPr lang="en-US" dirty="0">
              <a:effectLst/>
            </a:endParaRPr>
          </a:p>
          <a:p>
            <a:pPr marL="0" lvl="0" indent="0" algn="just" defTabSz="914400" rtl="0" eaLnBrk="0" fontAlgn="base" hangingPunct="0">
              <a:spcBef>
                <a:spcPct val="0"/>
              </a:spcBef>
              <a:spcAft>
                <a:spcPct val="0"/>
              </a:spcAft>
              <a:buClrTx/>
              <a:buSzTx/>
              <a:buNone/>
              <a:tabLst>
                <a:tab pos="1589088" algn="l"/>
              </a:tabLst>
            </a:pPr>
            <a:endParaRPr lang="en-US" altLang="ar-IQ" sz="2800" dirty="0">
              <a:ln>
                <a:noFill/>
              </a:ln>
              <a:solidFill>
                <a:schemeClr val="tx1"/>
              </a:solidFill>
              <a:effectLst/>
              <a:latin typeface="Arial" panose="020B0604020202020204" pitchFamily="34" charset="0"/>
            </a:endParaRPr>
          </a:p>
          <a:p>
            <a:pPr algn="just" rtl="0"/>
            <a:endParaRPr lang="en-US" dirty="0" smtClean="0">
              <a:effectLst/>
            </a:endParaRPr>
          </a:p>
          <a:p>
            <a:pPr algn="just" rtl="0"/>
            <a:endParaRPr lang="en-US" dirty="0">
              <a:effectLst/>
            </a:endParaRPr>
          </a:p>
          <a:p>
            <a:pPr algn="just" rtl="0"/>
            <a:endParaRPr lang="en-US" dirty="0">
              <a:effectLst/>
            </a:endParaRPr>
          </a:p>
          <a:p>
            <a:pPr algn="just" rtl="0"/>
            <a:endParaRPr lang="ar-IQ" dirty="0"/>
          </a:p>
        </p:txBody>
      </p:sp>
      <p:sp>
        <p:nvSpPr>
          <p:cNvPr id="4" name="Date Placeholder 3"/>
          <p:cNvSpPr>
            <a:spLocks noGrp="1"/>
          </p:cNvSpPr>
          <p:nvPr>
            <p:ph type="dt" sz="half" idx="10"/>
          </p:nvPr>
        </p:nvSpPr>
        <p:spPr/>
        <p:txBody>
          <a:bodyPr/>
          <a:lstStyle/>
          <a:p>
            <a:fld id="{8E3C3FC9-8771-405D-A443-17C859752620}" type="datetime1">
              <a:rPr lang="en-US" smtClean="0"/>
              <a:t>4/1/2020</a:t>
            </a:fld>
            <a:endParaRPr lang="ar-IQ"/>
          </a:p>
        </p:txBody>
      </p:sp>
      <p:sp>
        <p:nvSpPr>
          <p:cNvPr id="8" name="Rectangle 4"/>
          <p:cNvSpPr>
            <a:spLocks noChangeArrowheads="1"/>
          </p:cNvSpPr>
          <p:nvPr/>
        </p:nvSpPr>
        <p:spPr bwMode="auto">
          <a:xfrm>
            <a:off x="0" y="117604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589088" algn="l"/>
              </a:tabLst>
              <a:defRPr>
                <a:solidFill>
                  <a:schemeClr val="tx1"/>
                </a:solidFill>
                <a:latin typeface="Arial" panose="020B0604020202020204" pitchFamily="34" charset="0"/>
              </a:defRPr>
            </a:lvl1pPr>
            <a:lvl2pPr eaLnBrk="0" fontAlgn="base" hangingPunct="0">
              <a:spcBef>
                <a:spcPct val="0"/>
              </a:spcBef>
              <a:spcAft>
                <a:spcPct val="0"/>
              </a:spcAft>
              <a:tabLst>
                <a:tab pos="1589088" algn="l"/>
              </a:tabLst>
              <a:defRPr>
                <a:solidFill>
                  <a:schemeClr val="tx1"/>
                </a:solidFill>
                <a:latin typeface="Arial" panose="020B0604020202020204" pitchFamily="34" charset="0"/>
              </a:defRPr>
            </a:lvl2pPr>
            <a:lvl3pPr eaLnBrk="0" fontAlgn="base" hangingPunct="0">
              <a:spcBef>
                <a:spcPct val="0"/>
              </a:spcBef>
              <a:spcAft>
                <a:spcPct val="0"/>
              </a:spcAft>
              <a:tabLst>
                <a:tab pos="1589088" algn="l"/>
              </a:tabLst>
              <a:defRPr>
                <a:solidFill>
                  <a:schemeClr val="tx1"/>
                </a:solidFill>
                <a:latin typeface="Arial" panose="020B0604020202020204" pitchFamily="34" charset="0"/>
              </a:defRPr>
            </a:lvl3pPr>
            <a:lvl4pPr eaLnBrk="0" fontAlgn="base" hangingPunct="0">
              <a:spcBef>
                <a:spcPct val="0"/>
              </a:spcBef>
              <a:spcAft>
                <a:spcPct val="0"/>
              </a:spcAft>
              <a:tabLst>
                <a:tab pos="1589088" algn="l"/>
              </a:tabLst>
              <a:defRPr>
                <a:solidFill>
                  <a:schemeClr val="tx1"/>
                </a:solidFill>
                <a:latin typeface="Arial" panose="020B0604020202020204" pitchFamily="34" charset="0"/>
              </a:defRPr>
            </a:lvl4pPr>
            <a:lvl5pPr eaLnBrk="0" fontAlgn="base" hangingPunct="0">
              <a:spcBef>
                <a:spcPct val="0"/>
              </a:spcBef>
              <a:spcAft>
                <a:spcPct val="0"/>
              </a:spcAft>
              <a:tabLst>
                <a:tab pos="1589088" algn="l"/>
              </a:tabLst>
              <a:defRPr>
                <a:solidFill>
                  <a:schemeClr val="tx1"/>
                </a:solidFill>
                <a:latin typeface="Arial" panose="020B0604020202020204" pitchFamily="34" charset="0"/>
              </a:defRPr>
            </a:lvl5pPr>
            <a:lvl6pPr eaLnBrk="0" fontAlgn="base" hangingPunct="0">
              <a:spcBef>
                <a:spcPct val="0"/>
              </a:spcBef>
              <a:spcAft>
                <a:spcPct val="0"/>
              </a:spcAft>
              <a:tabLst>
                <a:tab pos="1589088" algn="l"/>
              </a:tabLst>
              <a:defRPr>
                <a:solidFill>
                  <a:schemeClr val="tx1"/>
                </a:solidFill>
                <a:latin typeface="Arial" panose="020B0604020202020204" pitchFamily="34" charset="0"/>
              </a:defRPr>
            </a:lvl6pPr>
            <a:lvl7pPr eaLnBrk="0" fontAlgn="base" hangingPunct="0">
              <a:spcBef>
                <a:spcPct val="0"/>
              </a:spcBef>
              <a:spcAft>
                <a:spcPct val="0"/>
              </a:spcAft>
              <a:tabLst>
                <a:tab pos="1589088" algn="l"/>
              </a:tabLst>
              <a:defRPr>
                <a:solidFill>
                  <a:schemeClr val="tx1"/>
                </a:solidFill>
                <a:latin typeface="Arial" panose="020B0604020202020204" pitchFamily="34" charset="0"/>
              </a:defRPr>
            </a:lvl7pPr>
            <a:lvl8pPr eaLnBrk="0" fontAlgn="base" hangingPunct="0">
              <a:spcBef>
                <a:spcPct val="0"/>
              </a:spcBef>
              <a:spcAft>
                <a:spcPct val="0"/>
              </a:spcAft>
              <a:tabLst>
                <a:tab pos="1589088" algn="l"/>
              </a:tabLst>
              <a:defRPr>
                <a:solidFill>
                  <a:schemeClr val="tx1"/>
                </a:solidFill>
                <a:latin typeface="Arial" panose="020B0604020202020204" pitchFamily="34" charset="0"/>
              </a:defRPr>
            </a:lvl8pPr>
            <a:lvl9pPr eaLnBrk="0" fontAlgn="base" hangingPunct="0">
              <a:spcBef>
                <a:spcPct val="0"/>
              </a:spcBef>
              <a:spcAft>
                <a:spcPct val="0"/>
              </a:spcAft>
              <a:tabLst>
                <a:tab pos="158908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589088" algn="l"/>
              </a:tabLst>
            </a:pPr>
            <a:endParaRPr kumimoji="0" lang="en-US" altLang="ar-IQ" sz="1800" b="0" i="0" u="none" strike="noStrike" cap="none" normalizeH="0" baseline="0" dirty="0" smtClean="0">
              <a:ln>
                <a:noFill/>
              </a:ln>
              <a:solidFill>
                <a:schemeClr val="tx1"/>
              </a:solidFill>
              <a:effectLst/>
              <a:latin typeface="Arial" panose="020B0604020202020204" pitchFamily="34" charset="0"/>
            </a:endParaRPr>
          </a:p>
        </p:txBody>
      </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881257" y="531221"/>
            <a:ext cx="4162064" cy="30480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3199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 y="0"/>
            <a:ext cx="11206597" cy="1193074"/>
          </a:xfrm>
        </p:spPr>
        <p:txBody>
          <a:bodyPr>
            <a:normAutofit fontScale="90000"/>
          </a:bodyPr>
          <a:lstStyle/>
          <a:p>
            <a:pPr algn="l"/>
            <a:r>
              <a:rPr lang="en-US" b="1" u="sng" dirty="0">
                <a:effectLst/>
              </a:rPr>
              <a:t>The duodenum:</a:t>
            </a:r>
            <a:r>
              <a:rPr lang="en-US" dirty="0">
                <a:effectLst/>
              </a:rPr>
              <a:t/>
            </a:r>
            <a:br>
              <a:rPr lang="en-US" dirty="0">
                <a:effectLst/>
              </a:rPr>
            </a:br>
            <a:endParaRPr lang="ar-IQ" dirty="0"/>
          </a:p>
        </p:txBody>
      </p:sp>
      <p:sp>
        <p:nvSpPr>
          <p:cNvPr id="3" name="Content Placeholder 2"/>
          <p:cNvSpPr>
            <a:spLocks noGrp="1"/>
          </p:cNvSpPr>
          <p:nvPr>
            <p:ph idx="1"/>
          </p:nvPr>
        </p:nvSpPr>
        <p:spPr>
          <a:xfrm>
            <a:off x="60961" y="687977"/>
            <a:ext cx="8429896" cy="5808617"/>
          </a:xfrm>
        </p:spPr>
        <p:txBody>
          <a:bodyPr>
            <a:normAutofit fontScale="70000" lnSpcReduction="20000"/>
          </a:bodyPr>
          <a:lstStyle/>
          <a:p>
            <a:pPr algn="just" rtl="0"/>
            <a:r>
              <a:rPr lang="en-US" dirty="0">
                <a:effectLst/>
              </a:rPr>
              <a:t>1-It is first part of small intestine; it has shape like a horse shoe </a:t>
            </a:r>
            <a:endParaRPr lang="en-US" dirty="0" smtClean="0">
              <a:effectLst/>
            </a:endParaRPr>
          </a:p>
          <a:p>
            <a:pPr algn="just" rtl="0"/>
            <a:r>
              <a:rPr lang="en-US" dirty="0" smtClean="0">
                <a:solidFill>
                  <a:srgbClr val="FFFF00"/>
                </a:solidFill>
                <a:effectLst/>
              </a:rPr>
              <a:t>2-It </a:t>
            </a:r>
            <a:r>
              <a:rPr lang="en-US" dirty="0">
                <a:solidFill>
                  <a:srgbClr val="FFFF00"/>
                </a:solidFill>
                <a:effectLst/>
              </a:rPr>
              <a:t>consists of 3 parts and 3 flexures:</a:t>
            </a:r>
          </a:p>
          <a:p>
            <a:pPr algn="just" rtl="0"/>
            <a:r>
              <a:rPr lang="en-US" b="1" dirty="0">
                <a:solidFill>
                  <a:srgbClr val="FFFF00"/>
                </a:solidFill>
                <a:effectLst/>
              </a:rPr>
              <a:t>1-The parts:</a:t>
            </a:r>
            <a:endParaRPr lang="en-US" dirty="0">
              <a:solidFill>
                <a:srgbClr val="FFFF00"/>
              </a:solidFill>
              <a:effectLst/>
            </a:endParaRPr>
          </a:p>
          <a:p>
            <a:pPr algn="just" rtl="0"/>
            <a:r>
              <a:rPr lang="en-US" dirty="0">
                <a:solidFill>
                  <a:srgbClr val="FFFF00"/>
                </a:solidFill>
                <a:effectLst/>
              </a:rPr>
              <a:t>A-cranial part</a:t>
            </a:r>
            <a:r>
              <a:rPr lang="en-US" dirty="0">
                <a:effectLst/>
              </a:rPr>
              <a:t>: </a:t>
            </a:r>
            <a:r>
              <a:rPr lang="en-US" dirty="0" smtClean="0">
                <a:effectLst/>
              </a:rPr>
              <a:t>V-shape </a:t>
            </a:r>
            <a:r>
              <a:rPr lang="en-US" dirty="0">
                <a:effectLst/>
              </a:rPr>
              <a:t>and ended by the cranial flexure, </a:t>
            </a:r>
            <a:r>
              <a:rPr lang="en-US" dirty="0">
                <a:solidFill>
                  <a:srgbClr val="FFFF00"/>
                </a:solidFill>
                <a:effectLst/>
              </a:rPr>
              <a:t>in horse and ruminants and pigs is sigmoid shape</a:t>
            </a:r>
            <a:r>
              <a:rPr lang="en-US" dirty="0">
                <a:effectLst/>
              </a:rPr>
              <a:t>, it receive bile duct from the liver and pancreas</a:t>
            </a:r>
            <a:r>
              <a:rPr lang="en-US" dirty="0" smtClean="0">
                <a:effectLst/>
              </a:rPr>
              <a:t>.</a:t>
            </a:r>
            <a:r>
              <a:rPr lang="en-US" b="1" dirty="0">
                <a:effectLst/>
              </a:rPr>
              <a:t> </a:t>
            </a:r>
            <a:r>
              <a:rPr lang="en-US" b="1" dirty="0">
                <a:solidFill>
                  <a:srgbClr val="FFFF00"/>
                </a:solidFill>
                <a:effectLst/>
              </a:rPr>
              <a:t>Contained ampulla of </a:t>
            </a:r>
            <a:r>
              <a:rPr lang="en-US" b="1" dirty="0" err="1">
                <a:solidFill>
                  <a:srgbClr val="FFFF00"/>
                </a:solidFill>
                <a:effectLst/>
              </a:rPr>
              <a:t>vatter</a:t>
            </a:r>
            <a:r>
              <a:rPr lang="en-US" b="1" dirty="0">
                <a:solidFill>
                  <a:srgbClr val="FFFF00"/>
                </a:solidFill>
                <a:effectLst/>
              </a:rPr>
              <a:t> or </a:t>
            </a:r>
            <a:r>
              <a:rPr lang="en-US" b="1" dirty="0" err="1">
                <a:solidFill>
                  <a:srgbClr val="FFFF00"/>
                </a:solidFill>
                <a:effectLst/>
              </a:rPr>
              <a:t>hepatopancreatic</a:t>
            </a:r>
            <a:r>
              <a:rPr lang="en-US" b="1" dirty="0">
                <a:solidFill>
                  <a:srgbClr val="FFFF00"/>
                </a:solidFill>
                <a:effectLst/>
              </a:rPr>
              <a:t> ampulla</a:t>
            </a:r>
            <a:endParaRPr lang="en-US" dirty="0">
              <a:solidFill>
                <a:srgbClr val="FFFF00"/>
              </a:solidFill>
              <a:effectLst/>
            </a:endParaRPr>
          </a:p>
          <a:p>
            <a:pPr algn="just" rtl="0"/>
            <a:r>
              <a:rPr lang="en-US" b="1" dirty="0">
                <a:solidFill>
                  <a:srgbClr val="FFFF00"/>
                </a:solidFill>
                <a:effectLst/>
              </a:rPr>
              <a:t>B-Descending part</a:t>
            </a:r>
            <a:r>
              <a:rPr lang="en-US" dirty="0">
                <a:effectLst/>
              </a:rPr>
              <a:t>: </a:t>
            </a:r>
            <a:endParaRPr lang="en-US" dirty="0" smtClean="0">
              <a:effectLst/>
            </a:endParaRPr>
          </a:p>
          <a:p>
            <a:pPr algn="just" rtl="0"/>
            <a:r>
              <a:rPr lang="en-US" b="1" dirty="0" smtClean="0">
                <a:solidFill>
                  <a:srgbClr val="FFFF00"/>
                </a:solidFill>
                <a:effectLst/>
              </a:rPr>
              <a:t>C-Ascending </a:t>
            </a:r>
            <a:r>
              <a:rPr lang="en-US" b="1" dirty="0">
                <a:solidFill>
                  <a:srgbClr val="FFFF00"/>
                </a:solidFill>
                <a:effectLst/>
              </a:rPr>
              <a:t>part</a:t>
            </a:r>
            <a:r>
              <a:rPr lang="en-US" dirty="0">
                <a:effectLst/>
              </a:rPr>
              <a:t>: </a:t>
            </a:r>
            <a:endParaRPr lang="en-US" dirty="0" smtClean="0">
              <a:effectLst/>
            </a:endParaRPr>
          </a:p>
          <a:p>
            <a:pPr algn="just" rtl="0"/>
            <a:r>
              <a:rPr lang="en-US" b="1" dirty="0" smtClean="0">
                <a:effectLst/>
              </a:rPr>
              <a:t>2-The </a:t>
            </a:r>
            <a:r>
              <a:rPr lang="en-US" b="1" dirty="0">
                <a:effectLst/>
              </a:rPr>
              <a:t>flexures:</a:t>
            </a:r>
            <a:endParaRPr lang="en-US" dirty="0">
              <a:effectLst/>
            </a:endParaRPr>
          </a:p>
          <a:p>
            <a:pPr algn="just" rtl="0"/>
            <a:r>
              <a:rPr lang="en-US" dirty="0">
                <a:solidFill>
                  <a:srgbClr val="FFFF00"/>
                </a:solidFill>
                <a:effectLst/>
              </a:rPr>
              <a:t>A-cranial duodenal flexure </a:t>
            </a:r>
            <a:r>
              <a:rPr lang="en-US" dirty="0">
                <a:effectLst/>
              </a:rPr>
              <a:t>they are where the cranial part turns to course.</a:t>
            </a:r>
          </a:p>
          <a:p>
            <a:pPr algn="just" rtl="0"/>
            <a:r>
              <a:rPr lang="en-US" dirty="0">
                <a:solidFill>
                  <a:srgbClr val="FFFF00"/>
                </a:solidFill>
                <a:effectLst/>
              </a:rPr>
              <a:t>B-caudal duodenal flexure </a:t>
            </a:r>
            <a:r>
              <a:rPr lang="en-US" dirty="0">
                <a:effectLst/>
              </a:rPr>
              <a:t>after descending part.</a:t>
            </a:r>
          </a:p>
          <a:p>
            <a:pPr algn="just" rtl="0"/>
            <a:r>
              <a:rPr lang="en-US" dirty="0">
                <a:solidFill>
                  <a:srgbClr val="FFFF00"/>
                </a:solidFill>
                <a:effectLst/>
              </a:rPr>
              <a:t>C-</a:t>
            </a:r>
            <a:r>
              <a:rPr lang="en-US" dirty="0" err="1">
                <a:solidFill>
                  <a:srgbClr val="FFFF00"/>
                </a:solidFill>
                <a:effectLst/>
              </a:rPr>
              <a:t>doudenojejunal</a:t>
            </a:r>
            <a:r>
              <a:rPr lang="en-US" dirty="0">
                <a:solidFill>
                  <a:srgbClr val="FFFF00"/>
                </a:solidFill>
                <a:effectLst/>
              </a:rPr>
              <a:t> flexure </a:t>
            </a:r>
            <a:r>
              <a:rPr lang="en-US" dirty="0">
                <a:effectLst/>
              </a:rPr>
              <a:t>the portion which turns caudally to be continuous by the jejunum.</a:t>
            </a:r>
          </a:p>
          <a:p>
            <a:pPr algn="just" rtl="0"/>
            <a:r>
              <a:rPr lang="en-US" dirty="0">
                <a:solidFill>
                  <a:srgbClr val="FFFF00"/>
                </a:solidFill>
                <a:effectLst/>
              </a:rPr>
              <a:t>3-doudenum in the cranial part attached with the liver by </a:t>
            </a:r>
            <a:r>
              <a:rPr lang="en-US" dirty="0" err="1">
                <a:solidFill>
                  <a:srgbClr val="FFFF00"/>
                </a:solidFill>
                <a:effectLst/>
              </a:rPr>
              <a:t>hepatoduoddenal</a:t>
            </a:r>
            <a:r>
              <a:rPr lang="en-US" dirty="0">
                <a:solidFill>
                  <a:srgbClr val="FFFF00"/>
                </a:solidFill>
                <a:effectLst/>
              </a:rPr>
              <a:t> ligament.</a:t>
            </a:r>
          </a:p>
          <a:p>
            <a:pPr algn="just" rtl="0"/>
            <a:r>
              <a:rPr lang="en-US" dirty="0">
                <a:solidFill>
                  <a:srgbClr val="FFFF00"/>
                </a:solidFill>
                <a:effectLst/>
              </a:rPr>
              <a:t>4-in the horse there is </a:t>
            </a:r>
            <a:r>
              <a:rPr lang="en-US" dirty="0" err="1">
                <a:solidFill>
                  <a:srgbClr val="FFFF00"/>
                </a:solidFill>
                <a:effectLst/>
              </a:rPr>
              <a:t>hepatopancreatic</a:t>
            </a:r>
            <a:r>
              <a:rPr lang="en-US" dirty="0">
                <a:solidFill>
                  <a:srgbClr val="FFFF00"/>
                </a:solidFill>
                <a:effectLst/>
              </a:rPr>
              <a:t> ampulla</a:t>
            </a:r>
            <a:r>
              <a:rPr lang="en-US" dirty="0">
                <a:effectLst/>
              </a:rPr>
              <a:t>, in which the pancreatic and hepatic ducts open on small papillae.</a:t>
            </a:r>
          </a:p>
          <a:p>
            <a:pPr algn="just" rtl="0"/>
            <a:r>
              <a:rPr lang="en-US" dirty="0">
                <a:effectLst/>
              </a:rPr>
              <a:t>5-the cranial part of duodenum has sigmoid loop which is found in horse, ruminants and pigs.</a:t>
            </a:r>
          </a:p>
          <a:p>
            <a:pPr algn="just" rtl="0"/>
            <a:r>
              <a:rPr lang="en-US" dirty="0">
                <a:effectLst/>
              </a:rPr>
              <a:t>6-the ascending duodenum connect with the descending colon near the </a:t>
            </a:r>
            <a:r>
              <a:rPr lang="en-US" dirty="0" err="1">
                <a:effectLst/>
              </a:rPr>
              <a:t>jejunoduodenal</a:t>
            </a:r>
            <a:r>
              <a:rPr lang="en-US" dirty="0">
                <a:effectLst/>
              </a:rPr>
              <a:t> flexure by the </a:t>
            </a:r>
            <a:r>
              <a:rPr lang="en-US" dirty="0" err="1">
                <a:effectLst/>
              </a:rPr>
              <a:t>duodenocolic</a:t>
            </a:r>
            <a:r>
              <a:rPr lang="en-US" dirty="0">
                <a:effectLst/>
              </a:rPr>
              <a:t> fold.</a:t>
            </a:r>
          </a:p>
          <a:p>
            <a:pPr algn="just" rtl="0"/>
            <a:r>
              <a:rPr lang="en-US" b="1" dirty="0">
                <a:solidFill>
                  <a:srgbClr val="FFFF00"/>
                </a:solidFill>
                <a:effectLst/>
              </a:rPr>
              <a:t>Mesenteric part</a:t>
            </a:r>
            <a:r>
              <a:rPr lang="en-US" dirty="0">
                <a:solidFill>
                  <a:srgbClr val="FFFF00"/>
                </a:solidFill>
                <a:effectLst/>
              </a:rPr>
              <a:t>: </a:t>
            </a:r>
            <a:r>
              <a:rPr lang="en-US" dirty="0">
                <a:effectLst/>
              </a:rPr>
              <a:t>consist of two parts (jejunum and ileum), suspended to the roof of the abdomen by mesentery.</a:t>
            </a:r>
          </a:p>
          <a:p>
            <a:pPr algn="just" rtl="0"/>
            <a:endParaRPr lang="ar-IQ" dirty="0"/>
          </a:p>
        </p:txBody>
      </p:sp>
      <p:sp>
        <p:nvSpPr>
          <p:cNvPr id="4" name="Date Placeholder 3"/>
          <p:cNvSpPr>
            <a:spLocks noGrp="1"/>
          </p:cNvSpPr>
          <p:nvPr>
            <p:ph type="dt" sz="half" idx="10"/>
          </p:nvPr>
        </p:nvSpPr>
        <p:spPr/>
        <p:txBody>
          <a:bodyPr/>
          <a:lstStyle/>
          <a:p>
            <a:fld id="{8E3C3FC9-8771-405D-A443-17C859752620}" type="datetime1">
              <a:rPr lang="en-US" smtClean="0"/>
              <a:t>4/1/2020</a:t>
            </a:fld>
            <a:endParaRPr lang="ar-IQ"/>
          </a:p>
        </p:txBody>
      </p:sp>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b="7855"/>
          <a:stretch/>
        </p:blipFill>
        <p:spPr>
          <a:xfrm>
            <a:off x="8490857" y="1393069"/>
            <a:ext cx="3564000" cy="42420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69513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Development of digestive system</a:t>
            </a:r>
            <a:r>
              <a:rPr lang="en-US" dirty="0"/>
              <a:t/>
            </a:r>
            <a:br>
              <a:rPr lang="en-US" dirty="0"/>
            </a:br>
            <a:endParaRPr lang="ar-IQ" dirty="0"/>
          </a:p>
        </p:txBody>
      </p:sp>
      <p:pic>
        <p:nvPicPr>
          <p:cNvPr id="5" name="Content Placeholder 4" descr="C:\Users\computer\Desktop\11111.png"/>
          <p:cNvPicPr>
            <a:picLocks noGrp="1"/>
          </p:cNvPicPr>
          <p:nvPr>
            <p:ph idx="1"/>
          </p:nvPr>
        </p:nvPicPr>
        <p:blipFill rotWithShape="1">
          <a:blip r:embed="rId6">
            <a:extLst>
              <a:ext uri="{BEBA8EAE-BF5A-486C-A8C5-ECC9F3942E4B}">
                <a14:imgProps xmlns:a14="http://schemas.microsoft.com/office/drawing/2010/main">
                  <a14:imgLayer r:embed="rId7">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78264" r="-1" b="64106"/>
          <a:stretch/>
        </p:blipFill>
        <p:spPr bwMode="auto">
          <a:xfrm>
            <a:off x="9393382" y="2018702"/>
            <a:ext cx="2298728" cy="18518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4" name="Date Placeholder 3"/>
          <p:cNvSpPr>
            <a:spLocks noGrp="1"/>
          </p:cNvSpPr>
          <p:nvPr>
            <p:ph type="dt" sz="half" idx="10"/>
          </p:nvPr>
        </p:nvSpPr>
        <p:spPr/>
        <p:txBody>
          <a:bodyPr/>
          <a:lstStyle/>
          <a:p>
            <a:fld id="{8E3C3FC9-8771-405D-A443-17C859752620}" type="datetime1">
              <a:rPr lang="en-US" smtClean="0"/>
              <a:t>4/1/2020</a:t>
            </a:fld>
            <a:endParaRPr lang="ar-IQ"/>
          </a:p>
        </p:txBody>
      </p:sp>
      <p:pic>
        <p:nvPicPr>
          <p:cNvPr id="6" name="Picture 5" descr="C:\Users\computer\Desktop\11111.png"/>
          <p:cNvPicPr/>
          <p:nvPr/>
        </p:nvPicPr>
        <p:blipFill rotWithShape="1">
          <a:blip r:embed="rId8">
            <a:extLst>
              <a:ext uri="{BEBA8EAE-BF5A-486C-A8C5-ECC9F3942E4B}">
                <a14:imgProps xmlns:a14="http://schemas.microsoft.com/office/drawing/2010/main">
                  <a14:imgLayer r:embed="rId7">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l="60542" t="33190" b="14673"/>
          <a:stretch/>
        </p:blipFill>
        <p:spPr bwMode="auto">
          <a:xfrm>
            <a:off x="9459450" y="4191462"/>
            <a:ext cx="2232660" cy="16154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7" name="Rectangle 6"/>
          <p:cNvSpPr/>
          <p:nvPr/>
        </p:nvSpPr>
        <p:spPr>
          <a:xfrm>
            <a:off x="1533420" y="2135971"/>
            <a:ext cx="1107996" cy="369332"/>
          </a:xfrm>
          <a:prstGeom prst="rect">
            <a:avLst/>
          </a:prstGeom>
        </p:spPr>
        <p:txBody>
          <a:bodyPr wrap="none">
            <a:spAutoFit/>
          </a:bodyPr>
          <a:lstStyle/>
          <a:p>
            <a:r>
              <a:rPr lang="en-US" dirty="0">
                <a:latin typeface="Times New Roman" panose="02020603050405020304" pitchFamily="18" charset="0"/>
                <a:ea typeface="Calibri" panose="020F0502020204030204" pitchFamily="34" charset="0"/>
              </a:rPr>
              <a:t>endoderm</a:t>
            </a:r>
            <a:endParaRPr lang="ar-IQ" dirty="0"/>
          </a:p>
        </p:txBody>
      </p:sp>
      <p:sp>
        <p:nvSpPr>
          <p:cNvPr id="8" name="Right Arrow 7"/>
          <p:cNvSpPr/>
          <p:nvPr/>
        </p:nvSpPr>
        <p:spPr>
          <a:xfrm>
            <a:off x="2639732" y="1853754"/>
            <a:ext cx="1350378" cy="9356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9" name="Rectangle 8"/>
          <p:cNvSpPr/>
          <p:nvPr/>
        </p:nvSpPr>
        <p:spPr>
          <a:xfrm>
            <a:off x="4052894" y="2135971"/>
            <a:ext cx="1781257" cy="369332"/>
          </a:xfrm>
          <a:prstGeom prst="rect">
            <a:avLst/>
          </a:prstGeom>
        </p:spPr>
        <p:txBody>
          <a:bodyPr wrap="none">
            <a:spAutoFit/>
          </a:bodyPr>
          <a:lstStyle/>
          <a:p>
            <a:r>
              <a:rPr lang="en-US" dirty="0">
                <a:latin typeface="Times New Roman" panose="02020603050405020304" pitchFamily="18" charset="0"/>
                <a:ea typeface="Calibri" panose="020F0502020204030204" pitchFamily="34" charset="0"/>
              </a:rPr>
              <a:t>the primitive gut </a:t>
            </a:r>
            <a:endParaRPr lang="ar-IQ" dirty="0"/>
          </a:p>
        </p:txBody>
      </p:sp>
      <p:sp>
        <p:nvSpPr>
          <p:cNvPr id="11" name="Quad Arrow 10"/>
          <p:cNvSpPr/>
          <p:nvPr/>
        </p:nvSpPr>
        <p:spPr>
          <a:xfrm>
            <a:off x="4440501" y="2505303"/>
            <a:ext cx="2283572" cy="2159061"/>
          </a:xfrm>
          <a:prstGeom prst="quad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2" name="Rectangle 11"/>
          <p:cNvSpPr/>
          <p:nvPr/>
        </p:nvSpPr>
        <p:spPr>
          <a:xfrm>
            <a:off x="207112" y="3265177"/>
            <a:ext cx="4163409" cy="878895"/>
          </a:xfrm>
          <a:prstGeom prst="rect">
            <a:avLst/>
          </a:prstGeom>
        </p:spPr>
        <p:txBody>
          <a:bodyPr wrap="square">
            <a:spAutoFit/>
          </a:bodyPr>
          <a:lstStyle/>
          <a:p>
            <a:pPr marR="74930" algn="just">
              <a:lnSpc>
                <a:spcPct val="150000"/>
              </a:lnSpc>
              <a:spcAft>
                <a:spcPts val="800"/>
              </a:spcAft>
            </a:pPr>
            <a:r>
              <a:rPr lang="en-US" b="1" dirty="0">
                <a:solidFill>
                  <a:srgbClr val="FF0000"/>
                </a:solidFill>
                <a:latin typeface="Times New Roman" panose="02020603050405020304" pitchFamily="18" charset="0"/>
                <a:ea typeface="Calibri" panose="020F0502020204030204" pitchFamily="34" charset="0"/>
                <a:cs typeface="Arial" panose="020B0604020202020204" pitchFamily="34" charset="0"/>
              </a:rPr>
              <a:t>the </a:t>
            </a:r>
            <a:r>
              <a:rPr lang="en-US" b="1" dirty="0" err="1" smtClean="0">
                <a:solidFill>
                  <a:srgbClr val="FF0000"/>
                </a:solidFill>
                <a:latin typeface="Times New Roman" panose="02020603050405020304" pitchFamily="18" charset="0"/>
                <a:ea typeface="Calibri" panose="020F0502020204030204" pitchFamily="34" charset="0"/>
                <a:cs typeface="Arial" panose="020B0604020202020204" pitchFamily="34" charset="0"/>
              </a:rPr>
              <a:t>forgut</a:t>
            </a:r>
            <a:r>
              <a:rPr lang="en-US" dirty="0" err="1" smtClean="0">
                <a:latin typeface="Times New Roman" panose="02020603050405020304" pitchFamily="18" charset="0"/>
                <a:ea typeface="Calibri" panose="020F0502020204030204" pitchFamily="34" charset="0"/>
                <a:cs typeface="Arial" panose="020B0604020202020204" pitchFamily="34" charset="0"/>
              </a:rPr>
              <a:t>:develops</a:t>
            </a:r>
            <a:r>
              <a:rPr lang="en-US" dirty="0" smtClean="0">
                <a:latin typeface="Times New Roman" panose="02020603050405020304" pitchFamily="18" charset="0"/>
                <a:ea typeface="Calibri" panose="020F0502020204030204" pitchFamily="34" charset="0"/>
                <a:cs typeface="Arial" panose="020B0604020202020204" pitchFamily="34" charset="0"/>
              </a:rPr>
              <a:t> </a:t>
            </a:r>
            <a:r>
              <a:rPr lang="en-US" dirty="0">
                <a:latin typeface="Times New Roman" panose="02020603050405020304" pitchFamily="18" charset="0"/>
                <a:ea typeface="Calibri" panose="020F0502020204030204" pitchFamily="34" charset="0"/>
                <a:cs typeface="Arial" panose="020B0604020202020204" pitchFamily="34" charset="0"/>
              </a:rPr>
              <a:t>the mouth, esophagus and </a:t>
            </a:r>
            <a:r>
              <a:rPr lang="en-US" dirty="0" smtClean="0">
                <a:latin typeface="Times New Roman" panose="02020603050405020304" pitchFamily="18" charset="0"/>
                <a:ea typeface="Calibri" panose="020F0502020204030204" pitchFamily="34" charset="0"/>
                <a:cs typeface="Arial" panose="020B0604020202020204" pitchFamily="34" charset="0"/>
              </a:rPr>
              <a:t> pharynx</a:t>
            </a:r>
            <a:r>
              <a:rPr lang="en-US" dirty="0">
                <a:latin typeface="Times New Roman" panose="02020603050405020304" pitchFamily="18" charset="0"/>
                <a:ea typeface="Calibri" panose="020F0502020204030204" pitchFamily="34" charset="0"/>
                <a:cs typeface="Arial" panose="020B0604020202020204" pitchFamily="34" charset="0"/>
              </a:rPr>
              <a:t>.</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Rectangle 12"/>
          <p:cNvSpPr/>
          <p:nvPr/>
        </p:nvSpPr>
        <p:spPr>
          <a:xfrm>
            <a:off x="2786151" y="4537517"/>
            <a:ext cx="5351085" cy="463397"/>
          </a:xfrm>
          <a:prstGeom prst="rect">
            <a:avLst/>
          </a:prstGeom>
        </p:spPr>
        <p:txBody>
          <a:bodyPr wrap="square">
            <a:spAutoFit/>
          </a:bodyPr>
          <a:lstStyle/>
          <a:p>
            <a:pPr marR="74930" algn="just">
              <a:lnSpc>
                <a:spcPct val="150000"/>
              </a:lnSpc>
              <a:spcAft>
                <a:spcPts val="800"/>
              </a:spcAft>
            </a:pPr>
            <a:r>
              <a:rPr lang="en-US" b="1" dirty="0">
                <a:solidFill>
                  <a:srgbClr val="FF0000"/>
                </a:solidFill>
                <a:latin typeface="Times New Roman" panose="02020603050405020304" pitchFamily="18" charset="0"/>
                <a:ea typeface="Calibri" panose="020F0502020204030204" pitchFamily="34" charset="0"/>
                <a:cs typeface="Arial" panose="020B0604020202020204" pitchFamily="34" charset="0"/>
              </a:rPr>
              <a:t>the mid gut</a:t>
            </a:r>
            <a:r>
              <a:rPr lang="en-US" dirty="0">
                <a:latin typeface="Times New Roman" panose="02020603050405020304" pitchFamily="18" charset="0"/>
                <a:ea typeface="Calibri" panose="020F0502020204030204" pitchFamily="34" charset="0"/>
                <a:cs typeface="Arial" panose="020B0604020202020204" pitchFamily="34" charset="0"/>
              </a:rPr>
              <a:t>: </a:t>
            </a:r>
            <a:r>
              <a:rPr lang="en-US" dirty="0" smtClean="0">
                <a:latin typeface="Times New Roman" panose="02020603050405020304" pitchFamily="18" charset="0"/>
                <a:ea typeface="Calibri" panose="020F0502020204030204" pitchFamily="34" charset="0"/>
                <a:cs typeface="Arial" panose="020B0604020202020204" pitchFamily="34" charset="0"/>
              </a:rPr>
              <a:t>develops </a:t>
            </a:r>
            <a:r>
              <a:rPr lang="en-US" dirty="0">
                <a:latin typeface="Times New Roman" panose="02020603050405020304" pitchFamily="18" charset="0"/>
                <a:ea typeface="Calibri" panose="020F0502020204030204" pitchFamily="34" charset="0"/>
                <a:cs typeface="Arial" panose="020B0604020202020204" pitchFamily="34" charset="0"/>
              </a:rPr>
              <a:t>the liver, pancreas and intestine.</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4" name="Rectangle 13"/>
          <p:cNvSpPr/>
          <p:nvPr/>
        </p:nvSpPr>
        <p:spPr>
          <a:xfrm>
            <a:off x="6631708" y="3244334"/>
            <a:ext cx="2687783" cy="646331"/>
          </a:xfrm>
          <a:prstGeom prst="rect">
            <a:avLst/>
          </a:prstGeom>
        </p:spPr>
        <p:txBody>
          <a:bodyPr wrap="square">
            <a:spAutoFit/>
          </a:bodyPr>
          <a:lstStyle/>
          <a:p>
            <a:r>
              <a:rPr lang="en-US" b="1" dirty="0">
                <a:solidFill>
                  <a:srgbClr val="FF0000"/>
                </a:solidFill>
                <a:latin typeface="Times New Roman" panose="02020603050405020304" pitchFamily="18" charset="0"/>
                <a:ea typeface="Calibri" panose="020F0502020204030204" pitchFamily="34" charset="0"/>
              </a:rPr>
              <a:t>the hind gut</a:t>
            </a:r>
            <a:r>
              <a:rPr lang="en-US" dirty="0">
                <a:latin typeface="Times New Roman" panose="02020603050405020304" pitchFamily="18" charset="0"/>
                <a:ea typeface="Calibri" panose="020F0502020204030204" pitchFamily="34" charset="0"/>
              </a:rPr>
              <a:t>: </a:t>
            </a:r>
            <a:r>
              <a:rPr lang="en-US" dirty="0" smtClean="0">
                <a:latin typeface="Times New Roman" panose="02020603050405020304" pitchFamily="18" charset="0"/>
                <a:ea typeface="Calibri" panose="020F0502020204030204" pitchFamily="34" charset="0"/>
              </a:rPr>
              <a:t>develops </a:t>
            </a:r>
            <a:r>
              <a:rPr lang="en-US" dirty="0">
                <a:latin typeface="Times New Roman" panose="02020603050405020304" pitchFamily="18" charset="0"/>
                <a:ea typeface="Calibri" panose="020F0502020204030204" pitchFamily="34" charset="0"/>
              </a:rPr>
              <a:t>the large intestine</a:t>
            </a:r>
            <a:endParaRPr lang="ar-IQ"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51525" y="3184525"/>
            <a:ext cx="487363" cy="487363"/>
          </a:xfrm>
          <a:prstGeom prst="rect">
            <a:avLst/>
          </a:prstGeom>
        </p:spPr>
      </p:pic>
      <p:pic>
        <p:nvPicPr>
          <p:cNvPr id="10"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5976296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7509" fill="hold"/>
                                        <p:tgtEl>
                                          <p:spTgt spid="10"/>
                                        </p:tgtEl>
                                      </p:cBhvr>
                                    </p:cmd>
                                  </p:childTnLst>
                                </p:cTn>
                              </p:par>
                            </p:childTnLst>
                          </p:cTn>
                        </p:par>
                      </p:childTnLst>
                    </p:cTn>
                  </p:par>
                </p:childTnLst>
              </p:cTn>
              <p:nextCondLst>
                <p:cond evt="onClick" delay="0">
                  <p:tgtEl>
                    <p:spTgt spid="10"/>
                  </p:tgtEl>
                </p:cond>
              </p:nextCondLst>
            </p:seq>
            <p:audio>
              <p:cMediaNode vol="80000">
                <p:cTn id="13"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86" y="78378"/>
            <a:ext cx="11180471" cy="940526"/>
          </a:xfrm>
        </p:spPr>
        <p:txBody>
          <a:bodyPr>
            <a:normAutofit fontScale="90000"/>
          </a:bodyPr>
          <a:lstStyle/>
          <a:p>
            <a:pPr algn="l"/>
            <a:r>
              <a:rPr lang="en-US" b="1" dirty="0">
                <a:effectLst/>
              </a:rPr>
              <a:t>2-J</a:t>
            </a:r>
            <a:r>
              <a:rPr lang="en-US" b="1" u="sng" dirty="0">
                <a:effectLst/>
              </a:rPr>
              <a:t>ejunum</a:t>
            </a:r>
            <a:r>
              <a:rPr lang="en-US" b="1" dirty="0">
                <a:effectLst/>
              </a:rPr>
              <a:t>: </a:t>
            </a:r>
            <a:r>
              <a:rPr lang="en-US" dirty="0">
                <a:effectLst/>
              </a:rPr>
              <a:t/>
            </a:r>
            <a:br>
              <a:rPr lang="en-US" dirty="0">
                <a:effectLst/>
              </a:rPr>
            </a:br>
            <a:endParaRPr lang="ar-IQ" dirty="0"/>
          </a:p>
        </p:txBody>
      </p:sp>
      <p:sp>
        <p:nvSpPr>
          <p:cNvPr id="3" name="Content Placeholder 2"/>
          <p:cNvSpPr>
            <a:spLocks noGrp="1"/>
          </p:cNvSpPr>
          <p:nvPr>
            <p:ph idx="1"/>
          </p:nvPr>
        </p:nvSpPr>
        <p:spPr>
          <a:xfrm>
            <a:off x="261257" y="714103"/>
            <a:ext cx="7417479" cy="5077097"/>
          </a:xfrm>
        </p:spPr>
        <p:txBody>
          <a:bodyPr/>
          <a:lstStyle/>
          <a:p>
            <a:pPr marL="0" lvl="0" indent="0" algn="just" defTabSz="914400" rtl="0" eaLnBrk="0" fontAlgn="base" hangingPunct="0">
              <a:spcBef>
                <a:spcPct val="0"/>
              </a:spcBef>
              <a:spcAft>
                <a:spcPct val="0"/>
              </a:spcAft>
              <a:buClrTx/>
              <a:buSzTx/>
              <a:buNone/>
              <a:tabLst>
                <a:tab pos="1589088" algn="l"/>
              </a:tabLst>
            </a:pPr>
            <a:r>
              <a:rPr lang="en-US" altLang="ar-IQ"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It is the longest part of small intestine; it begins at the </a:t>
            </a:r>
            <a:r>
              <a:rPr lang="en-US" altLang="ar-IQ"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duodenojejunum</a:t>
            </a:r>
            <a:r>
              <a:rPr lang="en-US" altLang="ar-IQ"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flexure. </a:t>
            </a:r>
            <a:endParaRPr lang="en-US" altLang="ar-IQ"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just" defTabSz="914400" rtl="0" eaLnBrk="0" fontAlgn="base" hangingPunct="0">
              <a:spcBef>
                <a:spcPct val="0"/>
              </a:spcBef>
              <a:spcAft>
                <a:spcPct val="0"/>
              </a:spcAft>
              <a:buClrTx/>
              <a:buSzTx/>
              <a:buNone/>
              <a:tabLst>
                <a:tab pos="1589088" algn="l"/>
              </a:tabLst>
            </a:pPr>
            <a:r>
              <a:rPr lang="en-US" altLang="ar-IQ"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Located </a:t>
            </a:r>
            <a:r>
              <a:rPr lang="en-US" altLang="ar-IQ"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in dorsal part of the left half of the abdominal cavity from</a:t>
            </a:r>
            <a:endParaRPr lang="en-US" altLang="ar-IQ" sz="1050" dirty="0">
              <a:ln>
                <a:noFill/>
              </a:ln>
              <a:solidFill>
                <a:schemeClr val="tx1"/>
              </a:solidFill>
              <a:effectLst/>
            </a:endParaRPr>
          </a:p>
          <a:p>
            <a:pPr marL="0" lvl="0" indent="0" algn="just" defTabSz="914400" rtl="0" eaLnBrk="0" fontAlgn="base" hangingPunct="0">
              <a:spcBef>
                <a:spcPct val="0"/>
              </a:spcBef>
              <a:spcAft>
                <a:spcPct val="0"/>
              </a:spcAft>
              <a:buClrTx/>
              <a:buSzTx/>
              <a:buNone/>
              <a:tabLst>
                <a:tab pos="1589088" algn="l"/>
              </a:tabLst>
            </a:pPr>
            <a:r>
              <a:rPr lang="en-US" altLang="ar-IQ"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the visceral surface of the stomach to the pelvic inlet.</a:t>
            </a:r>
            <a:endParaRPr lang="en-US" altLang="ar-IQ" sz="1050" dirty="0">
              <a:ln>
                <a:noFill/>
              </a:ln>
              <a:solidFill>
                <a:schemeClr val="tx1"/>
              </a:solidFill>
              <a:effectLst/>
            </a:endParaRPr>
          </a:p>
          <a:p>
            <a:pPr marL="0" lvl="0" indent="0" algn="just" defTabSz="914400" rtl="0" eaLnBrk="0" fontAlgn="base" hangingPunct="0">
              <a:spcBef>
                <a:spcPct val="0"/>
              </a:spcBef>
              <a:spcAft>
                <a:spcPct val="0"/>
              </a:spcAft>
              <a:buClrTx/>
              <a:buSzTx/>
              <a:buNone/>
              <a:tabLst>
                <a:tab pos="1589088" algn="l"/>
              </a:tabLst>
            </a:pPr>
            <a:r>
              <a:rPr lang="en-US" altLang="ar-IQ" dirty="0" smtClean="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In </a:t>
            </a:r>
            <a:r>
              <a:rPr lang="en-US" altLang="ar-IQ" dirty="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horse related with liver, spleen, and pancreas and</a:t>
            </a:r>
            <a:endParaRPr lang="en-US" altLang="ar-IQ" sz="1050" dirty="0">
              <a:ln>
                <a:noFill/>
              </a:ln>
              <a:solidFill>
                <a:srgbClr val="FFFF00"/>
              </a:solidFill>
              <a:effectLst/>
            </a:endParaRPr>
          </a:p>
          <a:p>
            <a:pPr marL="0" lvl="0" indent="0" algn="just" defTabSz="914400" rtl="0" eaLnBrk="0" fontAlgn="base" hangingPunct="0">
              <a:spcBef>
                <a:spcPct val="0"/>
              </a:spcBef>
              <a:spcAft>
                <a:spcPct val="0"/>
              </a:spcAft>
              <a:buClrTx/>
              <a:buSzTx/>
              <a:buNone/>
              <a:tabLst>
                <a:tab pos="1589088" algn="l"/>
              </a:tabLst>
            </a:pPr>
            <a:r>
              <a:rPr lang="en-US" altLang="ar-IQ" dirty="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cranial part of colon. In ruminants form numerous close</a:t>
            </a:r>
            <a:endParaRPr lang="en-US" altLang="ar-IQ" sz="1050" dirty="0">
              <a:ln>
                <a:noFill/>
              </a:ln>
              <a:solidFill>
                <a:srgbClr val="FFFF00"/>
              </a:solidFill>
              <a:effectLst/>
            </a:endParaRPr>
          </a:p>
          <a:p>
            <a:pPr marL="0" lvl="0" indent="0" algn="just" defTabSz="914400" rtl="0" eaLnBrk="0" fontAlgn="base" hangingPunct="0">
              <a:spcBef>
                <a:spcPct val="0"/>
              </a:spcBef>
              <a:spcAft>
                <a:spcPct val="0"/>
              </a:spcAft>
              <a:buClrTx/>
              <a:buSzTx/>
              <a:buNone/>
              <a:tabLst>
                <a:tab pos="1589088" algn="l"/>
              </a:tabLst>
            </a:pPr>
            <a:r>
              <a:rPr lang="en-US" altLang="ar-IQ" dirty="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altLang="ar-IQ" dirty="0" err="1">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coilsarranged</a:t>
            </a:r>
            <a:r>
              <a:rPr lang="en-US" altLang="ar-IQ" dirty="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in festoon around the border of mesentery</a:t>
            </a:r>
            <a:endParaRPr lang="en-US" altLang="ar-IQ" sz="1050" dirty="0">
              <a:ln>
                <a:noFill/>
              </a:ln>
              <a:solidFill>
                <a:srgbClr val="FFFF00"/>
              </a:solidFill>
              <a:effectLst/>
            </a:endParaRPr>
          </a:p>
          <a:p>
            <a:pPr marL="0" lvl="0" indent="0" algn="just" defTabSz="914400" rtl="0" eaLnBrk="0" fontAlgn="base" hangingPunct="0">
              <a:spcBef>
                <a:spcPct val="0"/>
              </a:spcBef>
              <a:spcAft>
                <a:spcPct val="0"/>
              </a:spcAft>
              <a:buClrTx/>
              <a:buSzTx/>
              <a:buNone/>
              <a:tabLst>
                <a:tab pos="1589088" algn="l"/>
              </a:tabLst>
            </a:pPr>
            <a:r>
              <a:rPr lang="en-US" altLang="ar-IQ"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The </a:t>
            </a:r>
            <a:r>
              <a:rPr lang="en-US" altLang="ar-IQ"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jejunum lies in </a:t>
            </a:r>
            <a:r>
              <a:rPr lang="en-US" altLang="ar-IQ"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supraomental</a:t>
            </a:r>
            <a:r>
              <a:rPr lang="en-US" altLang="ar-IQ"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recess on right side of the rumen therefore, related with pancreas, </a:t>
            </a:r>
            <a:r>
              <a:rPr lang="en-US" altLang="ar-IQ"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omasum</a:t>
            </a:r>
            <a:r>
              <a:rPr lang="en-US" altLang="ar-IQ"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altLang="ar-IQ"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abomasums</a:t>
            </a:r>
            <a:r>
              <a:rPr lang="en-US" altLang="ar-IQ"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liver and rumen.</a:t>
            </a:r>
            <a:endParaRPr lang="en-US" altLang="ar-IQ" sz="2800" dirty="0">
              <a:ln>
                <a:noFill/>
              </a:ln>
              <a:solidFill>
                <a:schemeClr val="tx1"/>
              </a:solidFill>
              <a:effectLst/>
              <a:latin typeface="Arial" panose="020B0604020202020204" pitchFamily="34" charset="0"/>
            </a:endParaRPr>
          </a:p>
          <a:p>
            <a:pPr algn="just"/>
            <a:endParaRPr lang="ar-IQ" dirty="0"/>
          </a:p>
        </p:txBody>
      </p:sp>
      <p:sp>
        <p:nvSpPr>
          <p:cNvPr id="4" name="Date Placeholder 3"/>
          <p:cNvSpPr>
            <a:spLocks noGrp="1"/>
          </p:cNvSpPr>
          <p:nvPr>
            <p:ph type="dt" sz="half" idx="10"/>
          </p:nvPr>
        </p:nvSpPr>
        <p:spPr/>
        <p:txBody>
          <a:bodyPr/>
          <a:lstStyle/>
          <a:p>
            <a:fld id="{8E3C3FC9-8771-405D-A443-17C859752620}" type="datetime1">
              <a:rPr lang="en-US" smtClean="0"/>
              <a:t>4/1/2020</a:t>
            </a:fld>
            <a:endParaRPr lang="ar-IQ"/>
          </a:p>
        </p:txBody>
      </p:sp>
      <p:sp>
        <p:nvSpPr>
          <p:cNvPr id="5"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IQ"/>
          </a:p>
        </p:txBody>
      </p:sp>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4774771" y="4314155"/>
            <a:ext cx="3335742" cy="2340000"/>
          </a:xfrm>
          <a:prstGeom prst="rect">
            <a:avLst/>
          </a:prstGeom>
        </p:spPr>
      </p:pic>
      <p:pic>
        <p:nvPicPr>
          <p:cNvPr id="11" name="Picture 10"/>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718643" y="379115"/>
            <a:ext cx="4343451" cy="3996000"/>
          </a:xfrm>
          <a:prstGeom prst="rect">
            <a:avLst/>
          </a:prstGeom>
        </p:spPr>
      </p:pic>
    </p:spTree>
    <p:extLst>
      <p:ext uri="{BB962C8B-B14F-4D97-AF65-F5344CB8AC3E}">
        <p14:creationId xmlns:p14="http://schemas.microsoft.com/office/powerpoint/2010/main" val="14770906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714" y="95794"/>
            <a:ext cx="11049843" cy="949235"/>
          </a:xfrm>
        </p:spPr>
        <p:txBody>
          <a:bodyPr>
            <a:normAutofit fontScale="90000"/>
          </a:bodyPr>
          <a:lstStyle/>
          <a:p>
            <a:pPr algn="l"/>
            <a:r>
              <a:rPr lang="en-US" b="1" dirty="0">
                <a:effectLst/>
              </a:rPr>
              <a:t>3-Ileum:</a:t>
            </a:r>
            <a:r>
              <a:rPr lang="en-US" dirty="0">
                <a:effectLst/>
              </a:rPr>
              <a:t/>
            </a:r>
            <a:br>
              <a:rPr lang="en-US" dirty="0">
                <a:effectLst/>
              </a:rPr>
            </a:br>
            <a:endParaRPr lang="ar-IQ" dirty="0"/>
          </a:p>
        </p:txBody>
      </p:sp>
      <p:sp>
        <p:nvSpPr>
          <p:cNvPr id="3" name="Content Placeholder 2"/>
          <p:cNvSpPr>
            <a:spLocks noGrp="1"/>
          </p:cNvSpPr>
          <p:nvPr>
            <p:ph idx="1"/>
          </p:nvPr>
        </p:nvSpPr>
        <p:spPr>
          <a:xfrm>
            <a:off x="217714" y="592183"/>
            <a:ext cx="8516983" cy="5895703"/>
          </a:xfrm>
        </p:spPr>
        <p:txBody>
          <a:bodyPr>
            <a:normAutofit fontScale="92500" lnSpcReduction="10000"/>
          </a:bodyPr>
          <a:lstStyle/>
          <a:p>
            <a:pPr algn="just" rtl="0"/>
            <a:r>
              <a:rPr lang="en-US" dirty="0">
                <a:effectLst/>
              </a:rPr>
              <a:t> </a:t>
            </a:r>
            <a:r>
              <a:rPr lang="en-US" dirty="0">
                <a:solidFill>
                  <a:srgbClr val="FFFF00"/>
                </a:solidFill>
                <a:effectLst/>
              </a:rPr>
              <a:t>It is the terminal part of the small intestine extends from the free edge of ileocecal fold to the ileocecal orifice, it is smaller in all animals</a:t>
            </a:r>
            <a:r>
              <a:rPr lang="en-US" dirty="0">
                <a:effectLst/>
              </a:rPr>
              <a:t>. It connect with the cecum by ileocecal fold, the ileocecal orifice guarded by sphincter muscle in all animals, </a:t>
            </a:r>
            <a:r>
              <a:rPr lang="en-US" dirty="0">
                <a:solidFill>
                  <a:srgbClr val="FFFF00"/>
                </a:solidFill>
                <a:effectLst/>
              </a:rPr>
              <a:t>except in horse there is venous plexus </a:t>
            </a:r>
            <a:r>
              <a:rPr lang="en-US" dirty="0">
                <a:effectLst/>
              </a:rPr>
              <a:t>instead the sphincter muscle which acts the valve when full with blood.</a:t>
            </a:r>
          </a:p>
          <a:p>
            <a:pPr algn="just" rtl="0"/>
            <a:r>
              <a:rPr lang="en-US" b="1" dirty="0">
                <a:solidFill>
                  <a:srgbClr val="FFFF00"/>
                </a:solidFill>
                <a:effectLst/>
              </a:rPr>
              <a:t>Mesenteric part:</a:t>
            </a:r>
            <a:endParaRPr lang="en-US" dirty="0">
              <a:solidFill>
                <a:srgbClr val="FFFF00"/>
              </a:solidFill>
              <a:effectLst/>
            </a:endParaRPr>
          </a:p>
          <a:p>
            <a:pPr algn="just" rtl="0"/>
            <a:r>
              <a:rPr lang="en-US" dirty="0">
                <a:effectLst/>
              </a:rPr>
              <a:t> Connected with dorsal abdominal wall by the mesentery, this is a wide fan shaped fold consisting of two layers of peritoneum, between which the vessels and nerves reach the bowel; it also contains the mesenteric lymph nodes and some fats.</a:t>
            </a:r>
          </a:p>
          <a:p>
            <a:pPr algn="just" rtl="0"/>
            <a:r>
              <a:rPr lang="en-US" dirty="0">
                <a:solidFill>
                  <a:srgbClr val="FFFF00"/>
                </a:solidFill>
                <a:effectLst/>
              </a:rPr>
              <a:t>The visceral parts</a:t>
            </a:r>
            <a:r>
              <a:rPr lang="en-US" dirty="0">
                <a:effectLst/>
              </a:rPr>
              <a:t> of the mesentery contains the intestine, while the parietal border or root of mesentery, is attached to small area around the cranial mesenteric artery under the first and second lumber vertebrae.</a:t>
            </a:r>
          </a:p>
          <a:p>
            <a:pPr algn="just" rtl="0"/>
            <a:r>
              <a:rPr lang="en-US" b="1" i="1" dirty="0" err="1">
                <a:solidFill>
                  <a:srgbClr val="FFFF00"/>
                </a:solidFill>
                <a:effectLst/>
              </a:rPr>
              <a:t>Ileal</a:t>
            </a:r>
            <a:r>
              <a:rPr lang="en-US" b="1" i="1" dirty="0">
                <a:solidFill>
                  <a:srgbClr val="FFFF00"/>
                </a:solidFill>
                <a:effectLst/>
              </a:rPr>
              <a:t> opening:</a:t>
            </a:r>
            <a:endParaRPr lang="en-US" dirty="0">
              <a:solidFill>
                <a:srgbClr val="FFFF00"/>
              </a:solidFill>
              <a:effectLst/>
            </a:endParaRPr>
          </a:p>
          <a:p>
            <a:pPr algn="just" rtl="0"/>
            <a:r>
              <a:rPr lang="en-US" b="1" i="1" dirty="0">
                <a:solidFill>
                  <a:srgbClr val="FF0000"/>
                </a:solidFill>
                <a:effectLst/>
              </a:rPr>
              <a:t>Ruminants </a:t>
            </a:r>
            <a:r>
              <a:rPr lang="en-US" dirty="0">
                <a:solidFill>
                  <a:srgbClr val="FF0000"/>
                </a:solidFill>
                <a:effectLst/>
              </a:rPr>
              <a:t>….</a:t>
            </a:r>
            <a:r>
              <a:rPr lang="en-US" dirty="0" err="1">
                <a:solidFill>
                  <a:srgbClr val="FF0000"/>
                </a:solidFill>
                <a:effectLst/>
              </a:rPr>
              <a:t>ileo-cecocolic</a:t>
            </a:r>
            <a:r>
              <a:rPr lang="en-US" dirty="0">
                <a:solidFill>
                  <a:srgbClr val="FF0000"/>
                </a:solidFill>
                <a:effectLst/>
              </a:rPr>
              <a:t> </a:t>
            </a:r>
            <a:r>
              <a:rPr lang="en-US" dirty="0" err="1">
                <a:solidFill>
                  <a:srgbClr val="FF0000"/>
                </a:solidFill>
                <a:effectLst/>
              </a:rPr>
              <a:t>opeing</a:t>
            </a:r>
            <a:r>
              <a:rPr lang="en-US" dirty="0">
                <a:solidFill>
                  <a:srgbClr val="FF0000"/>
                </a:solidFill>
                <a:effectLst/>
              </a:rPr>
              <a:t> .</a:t>
            </a:r>
          </a:p>
          <a:p>
            <a:pPr algn="just" rtl="0"/>
            <a:r>
              <a:rPr lang="en-US" b="1" i="1" dirty="0">
                <a:solidFill>
                  <a:srgbClr val="FF0000"/>
                </a:solidFill>
                <a:effectLst/>
              </a:rPr>
              <a:t>Horse</a:t>
            </a:r>
            <a:r>
              <a:rPr lang="en-US" dirty="0">
                <a:solidFill>
                  <a:srgbClr val="FF0000"/>
                </a:solidFill>
                <a:effectLst/>
              </a:rPr>
              <a:t> …..1- </a:t>
            </a:r>
            <a:r>
              <a:rPr lang="en-US" dirty="0" err="1">
                <a:solidFill>
                  <a:srgbClr val="FF0000"/>
                </a:solidFill>
                <a:effectLst/>
              </a:rPr>
              <a:t>ileo-cecal</a:t>
            </a:r>
            <a:r>
              <a:rPr lang="en-US" dirty="0">
                <a:solidFill>
                  <a:srgbClr val="FF0000"/>
                </a:solidFill>
                <a:effectLst/>
              </a:rPr>
              <a:t> opening   2- </a:t>
            </a:r>
            <a:r>
              <a:rPr lang="en-US" dirty="0" err="1">
                <a:solidFill>
                  <a:srgbClr val="FF0000"/>
                </a:solidFill>
                <a:effectLst/>
              </a:rPr>
              <a:t>ceco</a:t>
            </a:r>
            <a:r>
              <a:rPr lang="en-US" dirty="0">
                <a:solidFill>
                  <a:srgbClr val="FF0000"/>
                </a:solidFill>
                <a:effectLst/>
              </a:rPr>
              <a:t>- colic opening </a:t>
            </a:r>
            <a:r>
              <a:rPr lang="en-US" dirty="0">
                <a:effectLst/>
              </a:rPr>
              <a:t>.</a:t>
            </a:r>
          </a:p>
          <a:p>
            <a:pPr algn="just" rtl="0"/>
            <a:r>
              <a:rPr lang="en-US" dirty="0">
                <a:effectLst/>
              </a:rPr>
              <a:t>**end of ileum near (cecum with colon ) </a:t>
            </a:r>
            <a:r>
              <a:rPr lang="en-US" dirty="0" err="1">
                <a:effectLst/>
              </a:rPr>
              <a:t>sourrounded</a:t>
            </a:r>
            <a:r>
              <a:rPr lang="en-US" dirty="0">
                <a:effectLst/>
              </a:rPr>
              <a:t> by </a:t>
            </a:r>
            <a:r>
              <a:rPr lang="en-US" dirty="0" err="1">
                <a:effectLst/>
              </a:rPr>
              <a:t>sphencter</a:t>
            </a:r>
            <a:r>
              <a:rPr lang="en-US" dirty="0">
                <a:effectLst/>
              </a:rPr>
              <a:t> muscle in most animals </a:t>
            </a:r>
            <a:r>
              <a:rPr lang="en-US" dirty="0">
                <a:solidFill>
                  <a:srgbClr val="FF0000"/>
                </a:solidFill>
                <a:effectLst/>
              </a:rPr>
              <a:t>except horse its absent .</a:t>
            </a:r>
            <a:endParaRPr lang="ar-IQ" dirty="0">
              <a:solidFill>
                <a:srgbClr val="FF0000"/>
              </a:solidFill>
            </a:endParaRPr>
          </a:p>
        </p:txBody>
      </p:sp>
      <p:sp>
        <p:nvSpPr>
          <p:cNvPr id="4" name="Date Placeholder 3"/>
          <p:cNvSpPr>
            <a:spLocks noGrp="1"/>
          </p:cNvSpPr>
          <p:nvPr>
            <p:ph type="dt" sz="half" idx="10"/>
          </p:nvPr>
        </p:nvSpPr>
        <p:spPr/>
        <p:txBody>
          <a:bodyPr/>
          <a:lstStyle/>
          <a:p>
            <a:fld id="{8E3C3FC9-8771-405D-A443-17C859752620}" type="datetime1">
              <a:rPr lang="en-US" smtClean="0"/>
              <a:t>4/1/2020</a:t>
            </a:fld>
            <a:endParaRPr lang="ar-IQ"/>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734697" y="592183"/>
            <a:ext cx="3358847" cy="2808000"/>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734697" y="3462292"/>
            <a:ext cx="3375000" cy="194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761283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423" y="269965"/>
            <a:ext cx="11530149" cy="1611085"/>
          </a:xfrm>
        </p:spPr>
        <p:txBody>
          <a:bodyPr>
            <a:noAutofit/>
          </a:bodyPr>
          <a:lstStyle/>
          <a:p>
            <a:pPr algn="l" rtl="0"/>
            <a:r>
              <a:rPr lang="en-US" sz="2800" b="1" u="sng" dirty="0" smtClean="0">
                <a:effectLst/>
              </a:rPr>
              <a:t>The </a:t>
            </a:r>
            <a:r>
              <a:rPr lang="en-US" sz="2800" b="1" u="sng" dirty="0">
                <a:effectLst/>
              </a:rPr>
              <a:t>large Intestine </a:t>
            </a:r>
            <a:r>
              <a:rPr lang="en-US" sz="2800" dirty="0">
                <a:effectLst/>
              </a:rPr>
              <a:t/>
            </a:r>
            <a:br>
              <a:rPr lang="en-US" sz="2800" dirty="0">
                <a:effectLst/>
              </a:rPr>
            </a:br>
            <a:r>
              <a:rPr lang="en-US" sz="2000" dirty="0">
                <a:solidFill>
                  <a:srgbClr val="FF0000"/>
                </a:solidFill>
                <a:effectLst/>
              </a:rPr>
              <a:t>Extends from the termination of the ileum to the anus. It is divided into cecum, colon and rectum</a:t>
            </a:r>
            <a:r>
              <a:rPr lang="en-US" sz="2800" dirty="0">
                <a:effectLst/>
              </a:rPr>
              <a:t>.</a:t>
            </a:r>
            <a:br>
              <a:rPr lang="en-US" sz="2800" dirty="0">
                <a:effectLst/>
              </a:rPr>
            </a:br>
            <a:endParaRPr lang="ar-IQ" sz="2800" dirty="0"/>
          </a:p>
        </p:txBody>
      </p:sp>
      <p:sp>
        <p:nvSpPr>
          <p:cNvPr id="3" name="Content Placeholder 2"/>
          <p:cNvSpPr>
            <a:spLocks noGrp="1"/>
          </p:cNvSpPr>
          <p:nvPr>
            <p:ph idx="1"/>
          </p:nvPr>
        </p:nvSpPr>
        <p:spPr>
          <a:xfrm>
            <a:off x="226423" y="1384663"/>
            <a:ext cx="7942217" cy="5207726"/>
          </a:xfrm>
        </p:spPr>
        <p:txBody>
          <a:bodyPr>
            <a:normAutofit/>
          </a:bodyPr>
          <a:lstStyle/>
          <a:p>
            <a:pPr algn="l" rtl="0"/>
            <a:r>
              <a:rPr lang="en-US" b="1" u="sng" dirty="0">
                <a:solidFill>
                  <a:srgbClr val="FF0000"/>
                </a:solidFill>
                <a:effectLst/>
              </a:rPr>
              <a:t>The cecum</a:t>
            </a:r>
            <a:r>
              <a:rPr lang="en-US" u="sng" dirty="0">
                <a:solidFill>
                  <a:srgbClr val="FF0000"/>
                </a:solidFill>
                <a:effectLst/>
              </a:rPr>
              <a:t>: </a:t>
            </a:r>
            <a:endParaRPr lang="en-US" dirty="0">
              <a:solidFill>
                <a:srgbClr val="FF0000"/>
              </a:solidFill>
              <a:effectLst/>
            </a:endParaRPr>
          </a:p>
          <a:p>
            <a:pPr algn="l" rtl="0"/>
            <a:r>
              <a:rPr lang="en-US" dirty="0">
                <a:effectLst/>
              </a:rPr>
              <a:t>is the first part of the large intestine, is the blind sac extend from ileocecal opening to the beginning of the colon at the </a:t>
            </a:r>
            <a:r>
              <a:rPr lang="en-US" dirty="0" err="1">
                <a:effectLst/>
              </a:rPr>
              <a:t>cecocolic</a:t>
            </a:r>
            <a:r>
              <a:rPr lang="en-US" dirty="0">
                <a:effectLst/>
              </a:rPr>
              <a:t> orifice found at the right side of abdominal cavity in all, domestic animals except pigs found in the left side.</a:t>
            </a:r>
          </a:p>
          <a:p>
            <a:pPr algn="l" rtl="0"/>
            <a:r>
              <a:rPr lang="en-US" b="1" dirty="0">
                <a:solidFill>
                  <a:srgbClr val="FF0000"/>
                </a:solidFill>
                <a:effectLst/>
              </a:rPr>
              <a:t>In horse:</a:t>
            </a:r>
            <a:endParaRPr lang="en-US" dirty="0">
              <a:solidFill>
                <a:srgbClr val="FF0000"/>
              </a:solidFill>
              <a:effectLst/>
            </a:endParaRPr>
          </a:p>
          <a:p>
            <a:pPr algn="l" rtl="0"/>
            <a:r>
              <a:rPr lang="en-US" dirty="0" smtClean="0">
                <a:solidFill>
                  <a:srgbClr val="FF0000"/>
                </a:solidFill>
                <a:effectLst/>
              </a:rPr>
              <a:t>1-it </a:t>
            </a:r>
            <a:r>
              <a:rPr lang="en-US" dirty="0">
                <a:solidFill>
                  <a:srgbClr val="FF0000"/>
                </a:solidFill>
                <a:effectLst/>
              </a:rPr>
              <a:t>is curved like a comma shape.</a:t>
            </a:r>
          </a:p>
          <a:p>
            <a:pPr algn="l" rtl="0"/>
            <a:r>
              <a:rPr lang="en-US" dirty="0" smtClean="0">
                <a:solidFill>
                  <a:srgbClr val="FF0000"/>
                </a:solidFill>
                <a:effectLst/>
              </a:rPr>
              <a:t>2-both </a:t>
            </a:r>
            <a:r>
              <a:rPr lang="en-US" dirty="0">
                <a:solidFill>
                  <a:srgbClr val="FF0000"/>
                </a:solidFill>
                <a:effectLst/>
              </a:rPr>
              <a:t>extremities are blind.</a:t>
            </a:r>
          </a:p>
          <a:p>
            <a:pPr algn="l" rtl="0"/>
            <a:r>
              <a:rPr lang="en-US" dirty="0" smtClean="0">
                <a:effectLst/>
              </a:rPr>
              <a:t>3--it </a:t>
            </a:r>
            <a:r>
              <a:rPr lang="en-US" dirty="0">
                <a:effectLst/>
              </a:rPr>
              <a:t>have two openings are placed at the concave curvature </a:t>
            </a:r>
            <a:r>
              <a:rPr lang="en-US" dirty="0">
                <a:solidFill>
                  <a:srgbClr val="FF0000"/>
                </a:solidFill>
                <a:effectLst/>
              </a:rPr>
              <a:t>are ileocecal orifice and </a:t>
            </a:r>
            <a:r>
              <a:rPr lang="en-US" dirty="0" err="1">
                <a:solidFill>
                  <a:srgbClr val="FF0000"/>
                </a:solidFill>
                <a:effectLst/>
              </a:rPr>
              <a:t>cecocolic</a:t>
            </a:r>
            <a:r>
              <a:rPr lang="en-US" dirty="0">
                <a:solidFill>
                  <a:srgbClr val="FF0000"/>
                </a:solidFill>
                <a:effectLst/>
              </a:rPr>
              <a:t> orifice.</a:t>
            </a:r>
          </a:p>
          <a:p>
            <a:pPr algn="l" rtl="0"/>
            <a:r>
              <a:rPr lang="en-US" dirty="0" smtClean="0">
                <a:effectLst/>
              </a:rPr>
              <a:t>4--</a:t>
            </a:r>
            <a:r>
              <a:rPr lang="en-US" dirty="0" smtClean="0">
                <a:solidFill>
                  <a:srgbClr val="FF0000"/>
                </a:solidFill>
                <a:effectLst/>
              </a:rPr>
              <a:t>it </a:t>
            </a:r>
            <a:r>
              <a:rPr lang="en-US" dirty="0">
                <a:solidFill>
                  <a:srgbClr val="FF0000"/>
                </a:solidFill>
                <a:effectLst/>
              </a:rPr>
              <a:t>has base, body and apex: </a:t>
            </a:r>
          </a:p>
          <a:p>
            <a:pPr algn="l" rtl="0"/>
            <a:r>
              <a:rPr lang="en-US" dirty="0" smtClean="0">
                <a:effectLst/>
              </a:rPr>
              <a:t>5--the </a:t>
            </a:r>
            <a:r>
              <a:rPr lang="en-US" dirty="0">
                <a:effectLst/>
              </a:rPr>
              <a:t>cecum has </a:t>
            </a:r>
            <a:r>
              <a:rPr lang="en-US" dirty="0">
                <a:solidFill>
                  <a:srgbClr val="FF0000"/>
                </a:solidFill>
                <a:effectLst/>
              </a:rPr>
              <a:t>4 longitudinal bands situated on the dorsal, ventral, right, left surface; these cause 4 rows of </a:t>
            </a:r>
            <a:r>
              <a:rPr lang="en-US" dirty="0" err="1">
                <a:solidFill>
                  <a:srgbClr val="FF0000"/>
                </a:solidFill>
                <a:effectLst/>
              </a:rPr>
              <a:t>sacculation</a:t>
            </a:r>
            <a:r>
              <a:rPr lang="en-US" dirty="0">
                <a:effectLst/>
              </a:rPr>
              <a:t>.</a:t>
            </a:r>
          </a:p>
          <a:p>
            <a:pPr algn="l" rtl="0"/>
            <a:endParaRPr lang="en-US" dirty="0">
              <a:effectLst/>
            </a:endParaRPr>
          </a:p>
          <a:p>
            <a:pPr algn="l" rtl="0"/>
            <a:endParaRPr lang="ar-IQ" dirty="0"/>
          </a:p>
        </p:txBody>
      </p:sp>
      <p:sp>
        <p:nvSpPr>
          <p:cNvPr id="4" name="Date Placeholder 3"/>
          <p:cNvSpPr>
            <a:spLocks noGrp="1"/>
          </p:cNvSpPr>
          <p:nvPr>
            <p:ph type="dt" sz="half" idx="10"/>
          </p:nvPr>
        </p:nvSpPr>
        <p:spPr/>
        <p:txBody>
          <a:bodyPr/>
          <a:lstStyle/>
          <a:p>
            <a:fld id="{8E3C3FC9-8771-405D-A443-17C859752620}" type="datetime1">
              <a:rPr lang="en-US" smtClean="0"/>
              <a:t>4/1/2020</a:t>
            </a:fld>
            <a:endParaRPr lang="ar-IQ"/>
          </a:p>
        </p:txBody>
      </p:sp>
    </p:spTree>
    <p:extLst>
      <p:ext uri="{BB962C8B-B14F-4D97-AF65-F5344CB8AC3E}">
        <p14:creationId xmlns:p14="http://schemas.microsoft.com/office/powerpoint/2010/main" val="844888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230909"/>
            <a:ext cx="9114821" cy="942109"/>
          </a:xfrm>
        </p:spPr>
        <p:txBody>
          <a:bodyPr>
            <a:normAutofit fontScale="90000"/>
          </a:bodyPr>
          <a:lstStyle/>
          <a:p>
            <a:r>
              <a:rPr lang="en-US" dirty="0"/>
              <a:t>1- </a:t>
            </a:r>
            <a:r>
              <a:rPr lang="en-US" b="1" dirty="0"/>
              <a:t>The mouth</a:t>
            </a:r>
            <a:r>
              <a:rPr lang="en-US" dirty="0"/>
              <a:t/>
            </a:r>
            <a:br>
              <a:rPr lang="en-US" dirty="0"/>
            </a:br>
            <a:endParaRPr lang="ar-IQ" dirty="0"/>
          </a:p>
        </p:txBody>
      </p:sp>
      <p:pic>
        <p:nvPicPr>
          <p:cNvPr id="5" name="Content Placeholder 4"/>
          <p:cNvPicPr>
            <a:picLocks noGrp="1" noChangeAspect="1"/>
          </p:cNvPicPr>
          <p:nvPr>
            <p:ph idx="1"/>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265873" y="3814593"/>
            <a:ext cx="2600688" cy="17623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Date Placeholder 3"/>
          <p:cNvSpPr>
            <a:spLocks noGrp="1"/>
          </p:cNvSpPr>
          <p:nvPr>
            <p:ph type="dt" sz="half" idx="10"/>
          </p:nvPr>
        </p:nvSpPr>
        <p:spPr/>
        <p:txBody>
          <a:bodyPr/>
          <a:lstStyle/>
          <a:p>
            <a:fld id="{8E3C3FC9-8771-405D-A443-17C859752620}" type="datetime1">
              <a:rPr lang="en-US" smtClean="0"/>
              <a:t>4/1/2020</a:t>
            </a:fld>
            <a:endParaRPr lang="ar-IQ"/>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6236" y="1850218"/>
            <a:ext cx="2600325" cy="1752600"/>
          </a:xfrm>
          <a:prstGeom prst="rect">
            <a:avLst/>
          </a:prstGeom>
        </p:spPr>
      </p:pic>
      <p:sp>
        <p:nvSpPr>
          <p:cNvPr id="7" name="Rectangle 6"/>
          <p:cNvSpPr/>
          <p:nvPr/>
        </p:nvSpPr>
        <p:spPr>
          <a:xfrm>
            <a:off x="581891" y="1948873"/>
            <a:ext cx="8395854" cy="3831818"/>
          </a:xfrm>
          <a:prstGeom prst="rect">
            <a:avLst/>
          </a:prstGeom>
        </p:spPr>
        <p:txBody>
          <a:bodyPr wrap="square">
            <a:spAutoFit/>
          </a:bodyPr>
          <a:lstStyle/>
          <a:p>
            <a:pPr>
              <a:lnSpc>
                <a:spcPct val="150000"/>
              </a:lnSpc>
            </a:pPr>
            <a:r>
              <a:rPr lang="en-US" dirty="0">
                <a:latin typeface="Times New Roman" panose="02020603050405020304" pitchFamily="18" charset="0"/>
                <a:ea typeface="Calibri" panose="020F0502020204030204" pitchFamily="34" charset="0"/>
              </a:rPr>
              <a:t> Is the first part of digestive system, consist of oral cavity, which extend from lips to the entrance of </a:t>
            </a:r>
            <a:r>
              <a:rPr lang="en-US" dirty="0" smtClean="0">
                <a:latin typeface="Times New Roman" panose="02020603050405020304" pitchFamily="18" charset="0"/>
                <a:ea typeface="Calibri" panose="020F0502020204030204" pitchFamily="34" charset="0"/>
              </a:rPr>
              <a:t>pharynx.</a:t>
            </a:r>
          </a:p>
          <a:p>
            <a:pPr>
              <a:lnSpc>
                <a:spcPct val="150000"/>
              </a:lnSpc>
            </a:pPr>
            <a:r>
              <a:rPr lang="en-US" dirty="0" smtClean="0"/>
              <a:t>The </a:t>
            </a:r>
            <a:r>
              <a:rPr lang="en-US" dirty="0"/>
              <a:t>mouth cavity divided by teeth and alveolar process into two </a:t>
            </a:r>
            <a:r>
              <a:rPr lang="en-US" dirty="0" smtClean="0"/>
              <a:t>parts.</a:t>
            </a:r>
          </a:p>
          <a:p>
            <a:pPr>
              <a:lnSpc>
                <a:spcPct val="150000"/>
              </a:lnSpc>
            </a:pPr>
            <a:r>
              <a:rPr lang="en-US" dirty="0"/>
              <a:t>1- </a:t>
            </a:r>
            <a:r>
              <a:rPr lang="en-US" b="1" u="sng" dirty="0"/>
              <a:t>Oral cavity proper</a:t>
            </a:r>
            <a:r>
              <a:rPr lang="en-US" b="1" dirty="0"/>
              <a:t>:</a:t>
            </a:r>
            <a:r>
              <a:rPr lang="en-US" dirty="0"/>
              <a:t> is the space that bounded with teeth and alveolar process.</a:t>
            </a:r>
          </a:p>
          <a:p>
            <a:pPr>
              <a:lnSpc>
                <a:spcPct val="150000"/>
              </a:lnSpc>
            </a:pPr>
            <a:r>
              <a:rPr lang="en-US" dirty="0"/>
              <a:t>2</a:t>
            </a:r>
            <a:r>
              <a:rPr lang="en-US" u="sng" dirty="0"/>
              <a:t>- </a:t>
            </a:r>
            <a:r>
              <a:rPr lang="en-US" b="1" u="sng" dirty="0"/>
              <a:t>Vestibule of oral</a:t>
            </a:r>
            <a:r>
              <a:rPr lang="en-US" b="1" dirty="0"/>
              <a:t>:</a:t>
            </a:r>
            <a:r>
              <a:rPr lang="en-US" dirty="0"/>
              <a:t> is space extends to the teeth and alveolar process closed by the lips, checks and sub divided into two parts:</a:t>
            </a:r>
          </a:p>
          <a:p>
            <a:pPr>
              <a:lnSpc>
                <a:spcPct val="150000"/>
              </a:lnSpc>
            </a:pPr>
            <a:r>
              <a:rPr lang="en-US" b="1" dirty="0"/>
              <a:t>A-</a:t>
            </a:r>
            <a:r>
              <a:rPr lang="en-US" b="1" u="sng" dirty="0"/>
              <a:t>labial vestibule</a:t>
            </a:r>
            <a:r>
              <a:rPr lang="en-US" dirty="0"/>
              <a:t>: is the space between the lips and incisors.</a:t>
            </a:r>
          </a:p>
          <a:p>
            <a:pPr>
              <a:lnSpc>
                <a:spcPct val="150000"/>
              </a:lnSpc>
            </a:pPr>
            <a:r>
              <a:rPr lang="en-US" b="1" dirty="0"/>
              <a:t>B-</a:t>
            </a:r>
            <a:r>
              <a:rPr lang="en-US" b="1" u="sng" dirty="0"/>
              <a:t>buccal vestibule</a:t>
            </a:r>
            <a:r>
              <a:rPr lang="en-US" dirty="0"/>
              <a:t>: is the space between cheeks and premolar and molar (cheek teeth). </a:t>
            </a:r>
            <a:endParaRPr lang="ar-IQ"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9472321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09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964" y="193964"/>
            <a:ext cx="10860891" cy="471620"/>
          </a:xfrm>
        </p:spPr>
        <p:txBody>
          <a:bodyPr>
            <a:normAutofit fontScale="90000"/>
          </a:bodyPr>
          <a:lstStyle/>
          <a:p>
            <a:pPr algn="l"/>
            <a:r>
              <a:rPr lang="en-US" b="1" u="sng" dirty="0" smtClean="0"/>
              <a:t>Lips</a:t>
            </a:r>
            <a:endParaRPr lang="ar-IQ" dirty="0"/>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836727" y="1872745"/>
            <a:ext cx="2190962" cy="20342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Date Placeholder 3"/>
          <p:cNvSpPr>
            <a:spLocks noGrp="1"/>
          </p:cNvSpPr>
          <p:nvPr>
            <p:ph type="dt" sz="half" idx="10"/>
          </p:nvPr>
        </p:nvSpPr>
        <p:spPr/>
        <p:txBody>
          <a:bodyPr/>
          <a:lstStyle/>
          <a:p>
            <a:fld id="{8E3C3FC9-8771-405D-A443-17C859752620}" type="datetime1">
              <a:rPr lang="en-US" smtClean="0"/>
              <a:t>4/1/2020</a:t>
            </a:fld>
            <a:endParaRPr lang="ar-IQ"/>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6219" r="2811"/>
          <a:stretch/>
        </p:blipFill>
        <p:spPr>
          <a:xfrm>
            <a:off x="7919783" y="4024311"/>
            <a:ext cx="2312018" cy="216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r="60051"/>
          <a:stretch/>
        </p:blipFill>
        <p:spPr>
          <a:xfrm>
            <a:off x="7919782" y="1872745"/>
            <a:ext cx="1916943" cy="20929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1382" y="3965647"/>
            <a:ext cx="2126308" cy="22113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p:cNvSpPr/>
          <p:nvPr/>
        </p:nvSpPr>
        <p:spPr>
          <a:xfrm>
            <a:off x="193964" y="581891"/>
            <a:ext cx="11767127" cy="7155805"/>
          </a:xfrm>
          <a:prstGeom prst="rect">
            <a:avLst/>
          </a:prstGeom>
        </p:spPr>
        <p:txBody>
          <a:bodyPr wrap="square">
            <a:spAutoFit/>
          </a:bodyPr>
          <a:lstStyle/>
          <a:p>
            <a:pPr>
              <a:lnSpc>
                <a:spcPct val="150000"/>
              </a:lnSpc>
            </a:pPr>
            <a:r>
              <a:rPr lang="en-US" dirty="0">
                <a:latin typeface="Times New Roman" panose="02020603050405020304" pitchFamily="18" charset="0"/>
                <a:ea typeface="Calibri" panose="020F0502020204030204" pitchFamily="34" charset="0"/>
              </a:rPr>
              <a:t>are two muscular ,membranous folds which surrounds the orifice of the mouth (present entrance of oral cavity </a:t>
            </a:r>
            <a:r>
              <a:rPr lang="en-US" dirty="0" smtClean="0">
                <a:latin typeface="Times New Roman" panose="02020603050405020304" pitchFamily="18" charset="0"/>
                <a:ea typeface="Calibri" panose="020F0502020204030204" pitchFamily="34" charset="0"/>
              </a:rPr>
              <a:t>).</a:t>
            </a:r>
          </a:p>
          <a:p>
            <a:pPr>
              <a:lnSpc>
                <a:spcPct val="150000"/>
              </a:lnSpc>
            </a:pPr>
            <a:endParaRPr lang="en-US" dirty="0">
              <a:latin typeface="Times New Roman" panose="02020603050405020304" pitchFamily="18" charset="0"/>
            </a:endParaRPr>
          </a:p>
          <a:p>
            <a:pPr>
              <a:lnSpc>
                <a:spcPct val="150000"/>
              </a:lnSpc>
            </a:pPr>
            <a:r>
              <a:rPr lang="en-US" dirty="0"/>
              <a:t>there are upper and lower lips which unite to each side at the angle of the mouth situated near the checks ,teeth are rounded ,each lip have two surface and two borders </a:t>
            </a:r>
            <a:r>
              <a:rPr lang="en-US" dirty="0" smtClean="0"/>
              <a:t>.</a:t>
            </a:r>
          </a:p>
          <a:p>
            <a:pPr>
              <a:lnSpc>
                <a:spcPct val="150000"/>
              </a:lnSpc>
            </a:pPr>
            <a:endParaRPr lang="en-US" dirty="0"/>
          </a:p>
          <a:p>
            <a:pPr>
              <a:lnSpc>
                <a:spcPct val="150000"/>
              </a:lnSpc>
            </a:pPr>
            <a:r>
              <a:rPr lang="en-US" b="1" u="sng" dirty="0"/>
              <a:t>A-External surface</a:t>
            </a:r>
            <a:r>
              <a:rPr lang="en-US" u="sng" dirty="0"/>
              <a:t> </a:t>
            </a:r>
            <a:r>
              <a:rPr lang="en-US" dirty="0"/>
              <a:t>:is covered by the skin which have variable number of  hairs </a:t>
            </a:r>
            <a:endParaRPr lang="en-US" dirty="0" smtClean="0"/>
          </a:p>
          <a:p>
            <a:pPr>
              <a:lnSpc>
                <a:spcPct val="150000"/>
              </a:lnSpc>
            </a:pPr>
            <a:r>
              <a:rPr lang="en-US" dirty="0" smtClean="0"/>
              <a:t>,</a:t>
            </a:r>
            <a:r>
              <a:rPr lang="en-US" dirty="0"/>
              <a:t>upper lips presents median furrow in the small ruminants and carnivores , in </a:t>
            </a:r>
            <a:r>
              <a:rPr lang="en-US" dirty="0" smtClean="0"/>
              <a:t>,</a:t>
            </a:r>
          </a:p>
          <a:p>
            <a:pPr>
              <a:lnSpc>
                <a:spcPct val="150000"/>
              </a:lnSpc>
            </a:pPr>
            <a:r>
              <a:rPr lang="en-US" dirty="0" smtClean="0"/>
              <a:t>lower </a:t>
            </a:r>
            <a:r>
              <a:rPr lang="en-US" dirty="0"/>
              <a:t>lips present around prominence called the chin (</a:t>
            </a:r>
            <a:r>
              <a:rPr lang="en-US" dirty="0" err="1"/>
              <a:t>mentum</a:t>
            </a:r>
            <a:r>
              <a:rPr lang="en-US" dirty="0"/>
              <a:t>) which is </a:t>
            </a:r>
            <a:endParaRPr lang="en-US" dirty="0" smtClean="0"/>
          </a:p>
          <a:p>
            <a:pPr>
              <a:lnSpc>
                <a:spcPct val="150000"/>
              </a:lnSpc>
            </a:pPr>
            <a:r>
              <a:rPr lang="en-US" dirty="0" smtClean="0"/>
              <a:t>muscular </a:t>
            </a:r>
            <a:r>
              <a:rPr lang="en-US" dirty="0"/>
              <a:t>adipose tissue.</a:t>
            </a:r>
          </a:p>
          <a:p>
            <a:pPr>
              <a:lnSpc>
                <a:spcPct val="150000"/>
              </a:lnSpc>
            </a:pPr>
            <a:r>
              <a:rPr lang="en-US" b="1" u="sng" dirty="0"/>
              <a:t>B-Internal surface</a:t>
            </a:r>
            <a:r>
              <a:rPr lang="en-US" dirty="0"/>
              <a:t>: is covered mucous membrane which is commonly more </a:t>
            </a:r>
            <a:r>
              <a:rPr lang="en-US" dirty="0" smtClean="0"/>
              <a:t>or</a:t>
            </a:r>
          </a:p>
          <a:p>
            <a:pPr>
              <a:lnSpc>
                <a:spcPct val="150000"/>
              </a:lnSpc>
            </a:pPr>
            <a:r>
              <a:rPr lang="en-US" dirty="0" smtClean="0"/>
              <a:t> </a:t>
            </a:r>
            <a:r>
              <a:rPr lang="en-US" dirty="0"/>
              <a:t>less pigmented, the small papillae in the surface show on there summit of </a:t>
            </a:r>
            <a:r>
              <a:rPr lang="en-US" dirty="0" smtClean="0"/>
              <a:t>the</a:t>
            </a:r>
          </a:p>
          <a:p>
            <a:pPr>
              <a:lnSpc>
                <a:spcPct val="150000"/>
              </a:lnSpc>
            </a:pPr>
            <a:r>
              <a:rPr lang="en-US" dirty="0" smtClean="0"/>
              <a:t> </a:t>
            </a:r>
            <a:r>
              <a:rPr lang="en-US" dirty="0"/>
              <a:t>opening of the glands small central folds of mucous membrane connecting  </a:t>
            </a:r>
            <a:r>
              <a:rPr lang="en-US" dirty="0" smtClean="0"/>
              <a:t>the</a:t>
            </a:r>
          </a:p>
          <a:p>
            <a:pPr>
              <a:lnSpc>
                <a:spcPct val="150000"/>
              </a:lnSpc>
            </a:pPr>
            <a:r>
              <a:rPr lang="en-US" dirty="0" smtClean="0"/>
              <a:t> </a:t>
            </a:r>
            <a:r>
              <a:rPr lang="en-US" dirty="0"/>
              <a:t>lips to the gum  called </a:t>
            </a:r>
            <a:r>
              <a:rPr lang="en-US" b="1" dirty="0"/>
              <a:t>labial frenulum</a:t>
            </a:r>
            <a:r>
              <a:rPr lang="en-US" dirty="0"/>
              <a:t> (maxillary and mandibular).</a:t>
            </a:r>
          </a:p>
          <a:p>
            <a:pPr>
              <a:lnSpc>
                <a:spcPct val="150000"/>
              </a:lnSpc>
            </a:pPr>
            <a:r>
              <a:rPr lang="en-US" b="1" u="sng" dirty="0"/>
              <a:t>C-Free border</a:t>
            </a:r>
            <a:r>
              <a:rPr lang="en-US" dirty="0"/>
              <a:t>: is the dense, have short and stiff hairs in some species.</a:t>
            </a:r>
          </a:p>
          <a:p>
            <a:pPr>
              <a:lnSpc>
                <a:spcPct val="150000"/>
              </a:lnSpc>
            </a:pPr>
            <a:r>
              <a:rPr lang="en-US" b="1" u="sng" dirty="0"/>
              <a:t>D-Attached border</a:t>
            </a:r>
            <a:r>
              <a:rPr lang="en-US" dirty="0"/>
              <a:t>: continuous with surrounded structures.</a:t>
            </a:r>
          </a:p>
          <a:p>
            <a:pPr>
              <a:lnSpc>
                <a:spcPct val="150000"/>
              </a:lnSpc>
            </a:pPr>
            <a:endParaRPr lang="en-US" dirty="0"/>
          </a:p>
          <a:p>
            <a:pPr>
              <a:lnSpc>
                <a:spcPct val="150000"/>
              </a:lnSpc>
            </a:pPr>
            <a:endParaRPr lang="ar-IQ"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9143972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90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127" y="341745"/>
            <a:ext cx="10676430" cy="1238305"/>
          </a:xfrm>
        </p:spPr>
        <p:txBody>
          <a:bodyPr>
            <a:normAutofit/>
          </a:bodyPr>
          <a:lstStyle/>
          <a:p>
            <a:pPr algn="l" rtl="0"/>
            <a:r>
              <a:rPr lang="en-US" sz="3200" b="1" u="sng" dirty="0">
                <a:effectLst/>
              </a:rPr>
              <a:t>Comparative</a:t>
            </a:r>
            <a:r>
              <a:rPr lang="en-US" sz="3200" dirty="0">
                <a:effectLst/>
              </a:rPr>
              <a:t/>
            </a:r>
            <a:br>
              <a:rPr lang="en-US" sz="3200" dirty="0">
                <a:effectLst/>
              </a:rPr>
            </a:br>
            <a:endParaRPr lang="ar-IQ" sz="3200" dirty="0"/>
          </a:p>
        </p:txBody>
      </p:sp>
      <p:sp>
        <p:nvSpPr>
          <p:cNvPr id="3" name="Content Placeholder 2"/>
          <p:cNvSpPr>
            <a:spLocks noGrp="1"/>
          </p:cNvSpPr>
          <p:nvPr>
            <p:ph idx="1"/>
          </p:nvPr>
        </p:nvSpPr>
        <p:spPr>
          <a:xfrm>
            <a:off x="120073" y="1126837"/>
            <a:ext cx="7416800" cy="5190836"/>
          </a:xfrm>
        </p:spPr>
        <p:txBody>
          <a:bodyPr>
            <a:normAutofit/>
          </a:bodyPr>
          <a:lstStyle/>
          <a:p>
            <a:pPr algn="just" rtl="0"/>
            <a:r>
              <a:rPr lang="en-US" dirty="0">
                <a:effectLst/>
              </a:rPr>
              <a:t>1-The </a:t>
            </a:r>
            <a:r>
              <a:rPr lang="en-US" b="1" dirty="0">
                <a:solidFill>
                  <a:srgbClr val="FF0000"/>
                </a:solidFill>
                <a:effectLst/>
              </a:rPr>
              <a:t>lower lips</a:t>
            </a:r>
            <a:r>
              <a:rPr lang="en-US" dirty="0">
                <a:solidFill>
                  <a:srgbClr val="FF0000"/>
                </a:solidFill>
                <a:effectLst/>
              </a:rPr>
              <a:t> </a:t>
            </a:r>
            <a:r>
              <a:rPr lang="en-US" dirty="0">
                <a:effectLst/>
              </a:rPr>
              <a:t>smaller </a:t>
            </a:r>
            <a:r>
              <a:rPr lang="en-US" dirty="0">
                <a:solidFill>
                  <a:srgbClr val="FF0000"/>
                </a:solidFill>
                <a:effectLst/>
              </a:rPr>
              <a:t>the upper in the </a:t>
            </a:r>
            <a:r>
              <a:rPr lang="en-US" b="1" dirty="0">
                <a:solidFill>
                  <a:srgbClr val="FF0000"/>
                </a:solidFill>
                <a:effectLst/>
              </a:rPr>
              <a:t>carnivores and pig</a:t>
            </a:r>
            <a:r>
              <a:rPr lang="en-US" dirty="0">
                <a:effectLst/>
              </a:rPr>
              <a:t>.</a:t>
            </a:r>
          </a:p>
          <a:p>
            <a:pPr algn="just" rtl="0"/>
            <a:r>
              <a:rPr lang="en-US" dirty="0">
                <a:effectLst/>
              </a:rPr>
              <a:t>2-In </a:t>
            </a:r>
            <a:r>
              <a:rPr lang="en-US" b="1" dirty="0">
                <a:solidFill>
                  <a:srgbClr val="FF0000"/>
                </a:solidFill>
                <a:effectLst/>
              </a:rPr>
              <a:t>ox and horse</a:t>
            </a:r>
            <a:r>
              <a:rPr lang="en-US" dirty="0">
                <a:effectLst/>
              </a:rPr>
              <a:t>, it present </a:t>
            </a:r>
            <a:r>
              <a:rPr lang="en-US" b="1" dirty="0">
                <a:solidFill>
                  <a:srgbClr val="FF0000"/>
                </a:solidFill>
                <a:effectLst/>
              </a:rPr>
              <a:t>chins</a:t>
            </a:r>
            <a:r>
              <a:rPr lang="en-US" dirty="0">
                <a:solidFill>
                  <a:srgbClr val="FF0000"/>
                </a:solidFill>
                <a:effectLst/>
              </a:rPr>
              <a:t> </a:t>
            </a:r>
            <a:r>
              <a:rPr lang="en-US" dirty="0">
                <a:effectLst/>
              </a:rPr>
              <a:t>(</a:t>
            </a:r>
            <a:r>
              <a:rPr lang="en-US" dirty="0" err="1">
                <a:effectLst/>
              </a:rPr>
              <a:t>mentum</a:t>
            </a:r>
            <a:r>
              <a:rPr lang="en-US" dirty="0">
                <a:effectLst/>
              </a:rPr>
              <a:t>).</a:t>
            </a:r>
          </a:p>
          <a:p>
            <a:pPr algn="just" rtl="0"/>
            <a:r>
              <a:rPr lang="en-US" dirty="0">
                <a:effectLst/>
              </a:rPr>
              <a:t>3-The </a:t>
            </a:r>
            <a:r>
              <a:rPr lang="en-US" dirty="0">
                <a:solidFill>
                  <a:srgbClr val="FF0000"/>
                </a:solidFill>
                <a:effectLst/>
              </a:rPr>
              <a:t>upper lips of </a:t>
            </a:r>
            <a:r>
              <a:rPr lang="en-US" b="1" dirty="0">
                <a:solidFill>
                  <a:srgbClr val="FF0000"/>
                </a:solidFill>
                <a:effectLst/>
              </a:rPr>
              <a:t>horse, sheep</a:t>
            </a:r>
            <a:r>
              <a:rPr lang="en-US" dirty="0">
                <a:solidFill>
                  <a:srgbClr val="FF0000"/>
                </a:solidFill>
                <a:effectLst/>
              </a:rPr>
              <a:t> and </a:t>
            </a:r>
            <a:r>
              <a:rPr lang="en-US" b="1" dirty="0">
                <a:solidFill>
                  <a:srgbClr val="FF0000"/>
                </a:solidFill>
                <a:effectLst/>
              </a:rPr>
              <a:t>carnivor</a:t>
            </a:r>
            <a:r>
              <a:rPr lang="en-US" b="1" dirty="0">
                <a:effectLst/>
              </a:rPr>
              <a:t>e are </a:t>
            </a:r>
            <a:r>
              <a:rPr lang="en-US" b="1" dirty="0">
                <a:solidFill>
                  <a:srgbClr val="FF0000"/>
                </a:solidFill>
                <a:effectLst/>
              </a:rPr>
              <a:t>quite movable</a:t>
            </a:r>
            <a:r>
              <a:rPr lang="en-US" dirty="0">
                <a:solidFill>
                  <a:srgbClr val="FF0000"/>
                </a:solidFill>
                <a:effectLst/>
              </a:rPr>
              <a:t> </a:t>
            </a:r>
            <a:r>
              <a:rPr lang="en-US" dirty="0">
                <a:effectLst/>
              </a:rPr>
              <a:t>while in </a:t>
            </a:r>
            <a:r>
              <a:rPr lang="en-US" dirty="0">
                <a:solidFill>
                  <a:srgbClr val="FF0000"/>
                </a:solidFill>
                <a:effectLst/>
              </a:rPr>
              <a:t>ox, pigs do not have freedom in motion.</a:t>
            </a:r>
          </a:p>
          <a:p>
            <a:pPr algn="just" rtl="0"/>
            <a:r>
              <a:rPr lang="en-US" dirty="0">
                <a:effectLst/>
              </a:rPr>
              <a:t>4-The </a:t>
            </a:r>
            <a:r>
              <a:rPr lang="en-US" b="1" dirty="0">
                <a:solidFill>
                  <a:srgbClr val="FF0000"/>
                </a:solidFill>
                <a:effectLst/>
              </a:rPr>
              <a:t>lips of ox</a:t>
            </a:r>
            <a:r>
              <a:rPr lang="en-US" dirty="0">
                <a:solidFill>
                  <a:srgbClr val="FF0000"/>
                </a:solidFill>
                <a:effectLst/>
              </a:rPr>
              <a:t> is thick </a:t>
            </a:r>
            <a:r>
              <a:rPr lang="en-US" dirty="0">
                <a:effectLst/>
              </a:rPr>
              <a:t>and </a:t>
            </a:r>
            <a:r>
              <a:rPr lang="en-US" dirty="0">
                <a:solidFill>
                  <a:srgbClr val="FF0000"/>
                </a:solidFill>
                <a:effectLst/>
              </a:rPr>
              <a:t>not very movable </a:t>
            </a:r>
            <a:r>
              <a:rPr lang="en-US" dirty="0">
                <a:effectLst/>
              </a:rPr>
              <a:t>in the middle part of the upper lips is the bale called </a:t>
            </a:r>
            <a:r>
              <a:rPr lang="en-US" b="1" dirty="0">
                <a:effectLst/>
              </a:rPr>
              <a:t>nasal labial plenum</a:t>
            </a:r>
            <a:r>
              <a:rPr lang="en-US" dirty="0">
                <a:effectLst/>
              </a:rPr>
              <a:t> ,is hairless, smooth and health animals cold and moist by salivary gland .</a:t>
            </a:r>
          </a:p>
          <a:p>
            <a:pPr algn="just" rtl="0"/>
            <a:r>
              <a:rPr lang="en-US" dirty="0">
                <a:effectLst/>
              </a:rPr>
              <a:t>5-The </a:t>
            </a:r>
            <a:r>
              <a:rPr lang="en-US" dirty="0">
                <a:solidFill>
                  <a:srgbClr val="FF0000"/>
                </a:solidFill>
                <a:effectLst/>
              </a:rPr>
              <a:t>upper </a:t>
            </a:r>
            <a:r>
              <a:rPr lang="en-US" b="1" dirty="0">
                <a:solidFill>
                  <a:srgbClr val="FF0000"/>
                </a:solidFill>
                <a:effectLst/>
              </a:rPr>
              <a:t>lips of carnivores and small ruminants</a:t>
            </a:r>
            <a:r>
              <a:rPr lang="en-US" dirty="0">
                <a:solidFill>
                  <a:srgbClr val="FF0000"/>
                </a:solidFill>
                <a:effectLst/>
              </a:rPr>
              <a:t> </a:t>
            </a:r>
            <a:r>
              <a:rPr lang="en-US" dirty="0">
                <a:effectLst/>
              </a:rPr>
              <a:t>have middle furrow called </a:t>
            </a:r>
            <a:r>
              <a:rPr lang="en-US" b="1" dirty="0">
                <a:solidFill>
                  <a:srgbClr val="FF0000"/>
                </a:solidFill>
                <a:effectLst/>
              </a:rPr>
              <a:t>philtrum</a:t>
            </a:r>
            <a:r>
              <a:rPr lang="en-US" dirty="0">
                <a:solidFill>
                  <a:srgbClr val="FF0000"/>
                </a:solidFill>
                <a:effectLst/>
              </a:rPr>
              <a:t> </a:t>
            </a:r>
            <a:r>
              <a:rPr lang="en-US" dirty="0">
                <a:effectLst/>
              </a:rPr>
              <a:t>(is shallow or absent in other animals).</a:t>
            </a:r>
          </a:p>
          <a:p>
            <a:pPr algn="just" rtl="0"/>
            <a:r>
              <a:rPr lang="en-US" dirty="0">
                <a:solidFill>
                  <a:srgbClr val="FF0000"/>
                </a:solidFill>
                <a:effectLst/>
              </a:rPr>
              <a:t>6-The </a:t>
            </a:r>
            <a:r>
              <a:rPr lang="en-US" b="1" dirty="0">
                <a:solidFill>
                  <a:srgbClr val="FF0000"/>
                </a:solidFill>
                <a:effectLst/>
              </a:rPr>
              <a:t>lips of sheep and goats</a:t>
            </a:r>
            <a:r>
              <a:rPr lang="en-US" dirty="0">
                <a:solidFill>
                  <a:srgbClr val="FF0000"/>
                </a:solidFill>
                <a:effectLst/>
              </a:rPr>
              <a:t> are thin and </a:t>
            </a:r>
            <a:r>
              <a:rPr lang="en-US" b="1" dirty="0">
                <a:solidFill>
                  <a:srgbClr val="FF0000"/>
                </a:solidFill>
                <a:effectLst/>
              </a:rPr>
              <a:t>very movable</a:t>
            </a:r>
            <a:r>
              <a:rPr lang="en-US" dirty="0">
                <a:solidFill>
                  <a:srgbClr val="FF0000"/>
                </a:solidFill>
                <a:effectLst/>
              </a:rPr>
              <a:t>.</a:t>
            </a:r>
          </a:p>
          <a:p>
            <a:pPr algn="just" rtl="0"/>
            <a:endParaRPr lang="ar-IQ" dirty="0"/>
          </a:p>
        </p:txBody>
      </p:sp>
      <p:sp>
        <p:nvSpPr>
          <p:cNvPr id="4" name="Date Placeholder 3"/>
          <p:cNvSpPr>
            <a:spLocks noGrp="1"/>
          </p:cNvSpPr>
          <p:nvPr>
            <p:ph type="dt" sz="half" idx="10"/>
          </p:nvPr>
        </p:nvSpPr>
        <p:spPr/>
        <p:txBody>
          <a:bodyPr/>
          <a:lstStyle/>
          <a:p>
            <a:fld id="{8E3C3FC9-8771-405D-A443-17C859752620}" type="datetime1">
              <a:rPr lang="en-US" smtClean="0"/>
              <a:t>4/1/2020</a:t>
            </a:fld>
            <a:endParaRPr lang="ar-IQ"/>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2099" y="341745"/>
            <a:ext cx="1743075" cy="26289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0095" y="341745"/>
            <a:ext cx="2628900" cy="1743075"/>
          </a:xfrm>
          <a:prstGeom prst="rect">
            <a:avLst/>
          </a:prstGeom>
        </p:spPr>
      </p:pic>
      <p:pic>
        <p:nvPicPr>
          <p:cNvPr id="8" name="Picture 7"/>
          <p:cNvPicPr>
            <a:picLocks noChangeAspect="1"/>
          </p:cNvPicPr>
          <p:nvPr/>
        </p:nvPicPr>
        <p:blipFill>
          <a:blip r:embed="rId4"/>
          <a:stretch>
            <a:fillRect/>
          </a:stretch>
        </p:blipFill>
        <p:spPr>
          <a:xfrm>
            <a:off x="9164349" y="2978465"/>
            <a:ext cx="2790825" cy="16383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0850" y="4808682"/>
            <a:ext cx="2857500" cy="1600200"/>
          </a:xfrm>
          <a:prstGeom prst="rect">
            <a:avLst/>
          </a:prstGeom>
        </p:spPr>
      </p:pic>
    </p:spTree>
    <p:extLst>
      <p:ext uri="{BB962C8B-B14F-4D97-AF65-F5344CB8AC3E}">
        <p14:creationId xmlns:p14="http://schemas.microsoft.com/office/powerpoint/2010/main" val="1168195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127" y="203201"/>
            <a:ext cx="10631054" cy="798900"/>
          </a:xfrm>
        </p:spPr>
        <p:txBody>
          <a:bodyPr>
            <a:normAutofit fontScale="90000"/>
          </a:bodyPr>
          <a:lstStyle/>
          <a:p>
            <a:pPr algn="l"/>
            <a:r>
              <a:rPr lang="en-US" sz="3200" b="1" u="sng" dirty="0" smtClean="0"/>
              <a:t>Cheeks</a:t>
            </a:r>
            <a:r>
              <a:rPr lang="en-US" dirty="0"/>
              <a:t/>
            </a:r>
            <a:br>
              <a:rPr lang="en-US" dirty="0"/>
            </a:br>
            <a:endParaRPr lang="ar-IQ"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43531" y="503755"/>
            <a:ext cx="2700000" cy="270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Date Placeholder 3"/>
          <p:cNvSpPr>
            <a:spLocks noGrp="1"/>
          </p:cNvSpPr>
          <p:nvPr>
            <p:ph type="dt" sz="half" idx="10"/>
          </p:nvPr>
        </p:nvSpPr>
        <p:spPr/>
        <p:txBody>
          <a:bodyPr/>
          <a:lstStyle/>
          <a:p>
            <a:fld id="{8E3C3FC9-8771-405D-A443-17C859752620}" type="datetime1">
              <a:rPr lang="en-US" smtClean="0"/>
              <a:t>4/1/2020</a:t>
            </a:fld>
            <a:endParaRPr lang="ar-IQ"/>
          </a:p>
        </p:txBody>
      </p:sp>
      <p:sp>
        <p:nvSpPr>
          <p:cNvPr id="6" name="Rectangle 5"/>
          <p:cNvSpPr/>
          <p:nvPr/>
        </p:nvSpPr>
        <p:spPr>
          <a:xfrm>
            <a:off x="332508" y="667764"/>
            <a:ext cx="6003637" cy="3000821"/>
          </a:xfrm>
          <a:prstGeom prst="rect">
            <a:avLst/>
          </a:prstGeom>
        </p:spPr>
        <p:txBody>
          <a:bodyPr wrap="square">
            <a:spAutoFit/>
          </a:bodyPr>
          <a:lstStyle/>
          <a:p>
            <a:pPr algn="just">
              <a:lnSpc>
                <a:spcPct val="150000"/>
              </a:lnSpc>
            </a:pPr>
            <a:r>
              <a:rPr lang="en-US" b="1" dirty="0">
                <a:latin typeface="Times New Roman" panose="02020603050405020304" pitchFamily="18" charset="0"/>
                <a:ea typeface="Calibri" panose="020F0502020204030204" pitchFamily="34" charset="0"/>
              </a:rPr>
              <a:t> is </a:t>
            </a:r>
            <a:r>
              <a:rPr lang="en-US" b="1" dirty="0" err="1">
                <a:latin typeface="Times New Roman" panose="02020603050405020304" pitchFamily="18" charset="0"/>
                <a:ea typeface="Calibri" panose="020F0502020204030204" pitchFamily="34" charset="0"/>
              </a:rPr>
              <a:t>caudolateral</a:t>
            </a:r>
            <a:r>
              <a:rPr lang="en-US" b="1" dirty="0">
                <a:latin typeface="Times New Roman" panose="02020603050405020304" pitchFamily="18" charset="0"/>
                <a:ea typeface="Calibri" panose="020F0502020204030204" pitchFamily="34" charset="0"/>
              </a:rPr>
              <a:t> wall of the oral cavity , </a:t>
            </a:r>
            <a:r>
              <a:rPr lang="en-US" dirty="0" smtClean="0">
                <a:latin typeface="Times New Roman" panose="02020603050405020304" pitchFamily="18" charset="0"/>
                <a:ea typeface="Calibri" panose="020F0502020204030204" pitchFamily="34" charset="0"/>
              </a:rPr>
              <a:t>,</a:t>
            </a:r>
            <a:r>
              <a:rPr lang="en-US" dirty="0">
                <a:latin typeface="Times New Roman" panose="02020603050405020304" pitchFamily="18" charset="0"/>
                <a:ea typeface="Calibri" panose="020F0502020204030204" pitchFamily="34" charset="0"/>
              </a:rPr>
              <a:t>it extend from the angle of mouth to the </a:t>
            </a:r>
            <a:r>
              <a:rPr lang="en-US" dirty="0" err="1">
                <a:latin typeface="Times New Roman" panose="02020603050405020304" pitchFamily="18" charset="0"/>
                <a:ea typeface="Calibri" panose="020F0502020204030204" pitchFamily="34" charset="0"/>
              </a:rPr>
              <a:t>pterygomadibular</a:t>
            </a:r>
            <a:r>
              <a:rPr lang="en-US" dirty="0">
                <a:latin typeface="Times New Roman" panose="02020603050405020304" pitchFamily="18" charset="0"/>
                <a:ea typeface="Calibri" panose="020F0502020204030204" pitchFamily="34" charset="0"/>
              </a:rPr>
              <a:t> fold which connect between the palatine and </a:t>
            </a:r>
            <a:r>
              <a:rPr lang="en-US" dirty="0" err="1">
                <a:latin typeface="Times New Roman" panose="02020603050405020304" pitchFamily="18" charset="0"/>
                <a:ea typeface="Calibri" panose="020F0502020204030204" pitchFamily="34" charset="0"/>
              </a:rPr>
              <a:t>mandibula</a:t>
            </a:r>
            <a:r>
              <a:rPr lang="en-US" dirty="0">
                <a:latin typeface="Times New Roman" panose="02020603050405020304" pitchFamily="18" charset="0"/>
                <a:ea typeface="Calibri" panose="020F0502020204030204" pitchFamily="34" charset="0"/>
              </a:rPr>
              <a:t> caudal to the cheek teeth ,caudally the cheek have masseter </a:t>
            </a:r>
            <a:r>
              <a:rPr lang="en-US" dirty="0" smtClean="0">
                <a:latin typeface="Times New Roman" panose="02020603050405020304" pitchFamily="18" charset="0"/>
                <a:ea typeface="Calibri" panose="020F0502020204030204" pitchFamily="34" charset="0"/>
              </a:rPr>
              <a:t>muscles. </a:t>
            </a:r>
          </a:p>
          <a:p>
            <a:pPr algn="just">
              <a:lnSpc>
                <a:spcPct val="150000"/>
              </a:lnSpc>
            </a:pPr>
            <a:r>
              <a:rPr lang="en-US" dirty="0"/>
              <a:t>.</a:t>
            </a:r>
            <a:r>
              <a:rPr lang="en-US" b="1" dirty="0">
                <a:solidFill>
                  <a:srgbClr val="FF0000"/>
                </a:solidFill>
              </a:rPr>
              <a:t>in ruminants</a:t>
            </a:r>
            <a:r>
              <a:rPr lang="en-US" dirty="0">
                <a:solidFill>
                  <a:srgbClr val="FF0000"/>
                </a:solidFill>
              </a:rPr>
              <a:t> the mucous membrane </a:t>
            </a:r>
            <a:r>
              <a:rPr lang="en-US" dirty="0"/>
              <a:t>of cheeks covered with </a:t>
            </a:r>
            <a:r>
              <a:rPr lang="en-US" b="1" dirty="0">
                <a:solidFill>
                  <a:srgbClr val="FF0000"/>
                </a:solidFill>
              </a:rPr>
              <a:t>conical papillae</a:t>
            </a:r>
            <a:r>
              <a:rPr lang="en-US" dirty="0"/>
              <a:t>.</a:t>
            </a:r>
          </a:p>
          <a:p>
            <a:pPr algn="just">
              <a:lnSpc>
                <a:spcPct val="150000"/>
              </a:lnSpc>
            </a:pPr>
            <a:endParaRPr lang="ar-IQ" dirty="0"/>
          </a:p>
        </p:txBody>
      </p:sp>
      <p:sp>
        <p:nvSpPr>
          <p:cNvPr id="7" name="Rectangle 6"/>
          <p:cNvSpPr/>
          <p:nvPr/>
        </p:nvSpPr>
        <p:spPr>
          <a:xfrm rot="10800000" flipV="1">
            <a:off x="-992" y="3752963"/>
            <a:ext cx="4502702" cy="584775"/>
          </a:xfrm>
          <a:prstGeom prst="rect">
            <a:avLst/>
          </a:prstGeom>
        </p:spPr>
        <p:txBody>
          <a:bodyPr wrap="square">
            <a:spAutoFit/>
          </a:bodyPr>
          <a:lstStyle/>
          <a:p>
            <a:r>
              <a:rPr lang="en-US" sz="3200" b="1" u="sng" dirty="0">
                <a:latin typeface="Times New Roman" panose="02020603050405020304" pitchFamily="18" charset="0"/>
                <a:ea typeface="Calibri" panose="020F0502020204030204" pitchFamily="34" charset="0"/>
              </a:rPr>
              <a:t>The gum or gingivae</a:t>
            </a:r>
            <a:endParaRPr lang="ar-IQ" sz="3200" dirty="0"/>
          </a:p>
        </p:txBody>
      </p:sp>
      <p:sp>
        <p:nvSpPr>
          <p:cNvPr id="8" name="Rectangle 7"/>
          <p:cNvSpPr/>
          <p:nvPr/>
        </p:nvSpPr>
        <p:spPr>
          <a:xfrm>
            <a:off x="0" y="4165245"/>
            <a:ext cx="8775677" cy="1856919"/>
          </a:xfrm>
          <a:prstGeom prst="rect">
            <a:avLst/>
          </a:prstGeom>
        </p:spPr>
        <p:txBody>
          <a:bodyPr wrap="square">
            <a:spAutoFit/>
          </a:bodyPr>
          <a:lstStyle/>
          <a:p>
            <a:pPr marL="90170" algn="just">
              <a:lnSpc>
                <a:spcPct val="150000"/>
              </a:lnSpc>
              <a:spcAft>
                <a:spcPts val="800"/>
              </a:spcAft>
              <a:tabLst>
                <a:tab pos="114300" algn="l"/>
              </a:tabLst>
            </a:pPr>
            <a:endParaRPr lang="en-US" dirty="0">
              <a:latin typeface="Times New Roman" panose="02020603050405020304" pitchFamily="18" charset="0"/>
              <a:ea typeface="Calibri" panose="020F0502020204030204" pitchFamily="34" charset="0"/>
              <a:cs typeface="Arial" panose="020B0604020202020204" pitchFamily="34" charset="0"/>
            </a:endParaRPr>
          </a:p>
          <a:p>
            <a:pPr marL="90170" algn="just">
              <a:lnSpc>
                <a:spcPct val="150000"/>
              </a:lnSpc>
              <a:spcAft>
                <a:spcPts val="800"/>
              </a:spcAft>
              <a:tabLst>
                <a:tab pos="114300" algn="l"/>
              </a:tabLst>
            </a:pPr>
            <a:r>
              <a:rPr lang="en-US" dirty="0" smtClean="0">
                <a:latin typeface="Times New Roman" panose="02020603050405020304" pitchFamily="18" charset="0"/>
                <a:ea typeface="Calibri" panose="020F0502020204030204" pitchFamily="34" charset="0"/>
                <a:cs typeface="Arial" panose="020B0604020202020204" pitchFamily="34" charset="0"/>
              </a:rPr>
              <a:t>is </a:t>
            </a:r>
            <a:r>
              <a:rPr lang="en-US" dirty="0">
                <a:latin typeface="Times New Roman" panose="02020603050405020304" pitchFamily="18" charset="0"/>
                <a:ea typeface="Calibri" panose="020F0502020204030204" pitchFamily="34" charset="0"/>
                <a:cs typeface="Arial" panose="020B0604020202020204" pitchFamily="34" charset="0"/>
              </a:rPr>
              <a:t>the oral mucosa which attached with </a:t>
            </a:r>
            <a:r>
              <a:rPr lang="en-US" dirty="0" smtClean="0">
                <a:latin typeface="Times New Roman" panose="02020603050405020304" pitchFamily="18" charset="0"/>
                <a:ea typeface="Calibri" panose="020F0502020204030204" pitchFamily="34" charset="0"/>
                <a:cs typeface="Arial" panose="020B0604020202020204" pitchFamily="34" charset="0"/>
              </a:rPr>
              <a:t>the  </a:t>
            </a:r>
            <a:r>
              <a:rPr lang="en-US" dirty="0" err="1">
                <a:latin typeface="Times New Roman" panose="02020603050405020304" pitchFamily="18" charset="0"/>
                <a:ea typeface="Calibri" panose="020F0502020204030204" pitchFamily="34" charset="0"/>
                <a:cs typeface="Arial" panose="020B0604020202020204" pitchFamily="34" charset="0"/>
              </a:rPr>
              <a:t>periostium</a:t>
            </a:r>
            <a:r>
              <a:rPr lang="en-US" dirty="0">
                <a:latin typeface="Times New Roman" panose="02020603050405020304" pitchFamily="18" charset="0"/>
                <a:ea typeface="Calibri" panose="020F0502020204030204" pitchFamily="34" charset="0"/>
                <a:cs typeface="Arial" panose="020B0604020202020204" pitchFamily="34" charset="0"/>
              </a:rPr>
              <a:t> of the alveolar process enclosed the necks of teeth, </a:t>
            </a:r>
            <a:r>
              <a:rPr lang="en-US" dirty="0">
                <a:solidFill>
                  <a:srgbClr val="FF0000"/>
                </a:solidFill>
                <a:latin typeface="Times New Roman" panose="02020603050405020304" pitchFamily="18" charset="0"/>
                <a:ea typeface="Calibri" panose="020F0502020204030204" pitchFamily="34" charset="0"/>
                <a:cs typeface="Arial" panose="020B0604020202020204" pitchFamily="34" charset="0"/>
              </a:rPr>
              <a:t>in </a:t>
            </a:r>
            <a:r>
              <a:rPr lang="en-US" dirty="0" smtClean="0">
                <a:solidFill>
                  <a:srgbClr val="FF0000"/>
                </a:solidFill>
                <a:latin typeface="Times New Roman" panose="02020603050405020304" pitchFamily="18" charset="0"/>
                <a:ea typeface="Calibri" panose="020F0502020204030204" pitchFamily="34" charset="0"/>
                <a:cs typeface="Arial" panose="020B0604020202020204" pitchFamily="34" charset="0"/>
              </a:rPr>
              <a:t>ruminants </a:t>
            </a:r>
            <a:r>
              <a:rPr lang="en-US" dirty="0">
                <a:latin typeface="Times New Roman" panose="02020603050405020304" pitchFamily="18" charset="0"/>
                <a:ea typeface="Calibri" panose="020F0502020204030204" pitchFamily="34" charset="0"/>
                <a:cs typeface="Arial" panose="020B0604020202020204" pitchFamily="34" charset="0"/>
              </a:rPr>
              <a:t>the gum modified in upper incisors region to become thick </a:t>
            </a:r>
            <a:r>
              <a:rPr lang="en-US" dirty="0" smtClean="0">
                <a:latin typeface="Times New Roman" panose="02020603050405020304" pitchFamily="18" charset="0"/>
                <a:ea typeface="Calibri" panose="020F0502020204030204" pitchFamily="34" charset="0"/>
                <a:cs typeface="Arial" panose="020B0604020202020204" pitchFamily="34" charset="0"/>
              </a:rPr>
              <a:t>and </a:t>
            </a:r>
            <a:r>
              <a:rPr lang="en-US" dirty="0" err="1">
                <a:latin typeface="Times New Roman" panose="02020603050405020304" pitchFamily="18" charset="0"/>
                <a:ea typeface="Calibri" panose="020F0502020204030204" pitchFamily="34" charset="0"/>
                <a:cs typeface="Arial" panose="020B0604020202020204" pitchFamily="34" charset="0"/>
              </a:rPr>
              <a:t>cornified</a:t>
            </a:r>
            <a:r>
              <a:rPr lang="en-US" dirty="0">
                <a:latin typeface="Times New Roman" panose="02020603050405020304" pitchFamily="18" charset="0"/>
                <a:ea typeface="Calibri" panose="020F0502020204030204" pitchFamily="34" charset="0"/>
                <a:cs typeface="Arial" panose="020B0604020202020204" pitchFamily="34" charset="0"/>
              </a:rPr>
              <a:t>  epithelial cover replaced the upper incisors teeth  and </a:t>
            </a:r>
            <a:r>
              <a:rPr lang="en-US" dirty="0"/>
              <a:t>canines </a:t>
            </a:r>
            <a:r>
              <a:rPr lang="en-US" dirty="0">
                <a:solidFill>
                  <a:srgbClr val="FF0000"/>
                </a:solidFill>
              </a:rPr>
              <a:t>called </a:t>
            </a:r>
            <a:r>
              <a:rPr lang="en-US" b="1" dirty="0">
                <a:solidFill>
                  <a:srgbClr val="FF0000"/>
                </a:solidFill>
              </a:rPr>
              <a:t>dental pad</a:t>
            </a:r>
            <a:r>
              <a:rPr lang="en-US" dirty="0">
                <a:solidFill>
                  <a:srgbClr val="FF0000"/>
                </a:solidFill>
              </a:rPr>
              <a:t> </a:t>
            </a:r>
            <a:endParaRPr lang="en-US" sz="1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9" name="صورة 2" descr="F:\عملي تشريح\system of body\الاسنان\Dental Anatomy of Ruminants_files\dpad.jpg"/>
          <p:cNvPicPr/>
          <p:nvPr/>
        </p:nvPicPr>
        <p:blipFill>
          <a:blip r:embed="rId3">
            <a:extLst>
              <a:ext uri="{28A0092B-C50C-407E-A947-70E740481C1C}">
                <a14:useLocalDpi xmlns:a14="http://schemas.microsoft.com/office/drawing/2010/main" val="0"/>
              </a:ext>
            </a:extLst>
          </a:blip>
          <a:srcRect/>
          <a:stretch>
            <a:fillRect/>
          </a:stretch>
        </p:blipFill>
        <p:spPr bwMode="auto">
          <a:xfrm>
            <a:off x="9042457" y="3301986"/>
            <a:ext cx="2772000" cy="24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4286" y="592267"/>
            <a:ext cx="2628900" cy="1743075"/>
          </a:xfrm>
          <a:prstGeom prst="rect">
            <a:avLst/>
          </a:prstGeom>
        </p:spPr>
      </p:pic>
      <p:cxnSp>
        <p:nvCxnSpPr>
          <p:cNvPr id="13" name="Straight Connector 12"/>
          <p:cNvCxnSpPr/>
          <p:nvPr/>
        </p:nvCxnSpPr>
        <p:spPr>
          <a:xfrm flipH="1" flipV="1">
            <a:off x="5606473" y="667764"/>
            <a:ext cx="1431636" cy="7466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6364286" y="2253673"/>
            <a:ext cx="895496" cy="9500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8035636" y="3888509"/>
            <a:ext cx="1431637" cy="637477"/>
          </a:xfrm>
          <a:prstGeom prst="line">
            <a:avLst/>
          </a:prstGeom>
          <a:ln>
            <a:solidFill>
              <a:srgbClr val="FFFF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65850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561" y="204156"/>
            <a:ext cx="9603275" cy="1049235"/>
          </a:xfrm>
        </p:spPr>
        <p:txBody>
          <a:bodyPr>
            <a:normAutofit fontScale="90000"/>
          </a:bodyPr>
          <a:lstStyle/>
          <a:p>
            <a:pPr algn="l"/>
            <a:r>
              <a:rPr lang="en-US" b="1" i="1" u="sng" dirty="0" smtClean="0"/>
              <a:t>Teeth</a:t>
            </a:r>
            <a:r>
              <a:rPr lang="en-US" dirty="0" smtClean="0"/>
              <a:t> </a:t>
            </a:r>
            <a:r>
              <a:rPr lang="en-US" dirty="0"/>
              <a:t/>
            </a:r>
            <a:br>
              <a:rPr lang="en-US" dirty="0"/>
            </a:br>
            <a:endParaRPr lang="ar-IQ" dirty="0"/>
          </a:p>
        </p:txBody>
      </p:sp>
      <p:pic>
        <p:nvPicPr>
          <p:cNvPr id="6" name="صورة 7"/>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rot="5400000">
            <a:off x="8664203" y="1809832"/>
            <a:ext cx="4035302" cy="27062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Date Placeholder 3"/>
          <p:cNvSpPr>
            <a:spLocks noGrp="1"/>
          </p:cNvSpPr>
          <p:nvPr>
            <p:ph type="dt" sz="half" idx="10"/>
          </p:nvPr>
        </p:nvSpPr>
        <p:spPr/>
        <p:txBody>
          <a:bodyPr/>
          <a:lstStyle/>
          <a:p>
            <a:fld id="{8E3C3FC9-8771-405D-A443-17C859752620}" type="datetime1">
              <a:rPr lang="en-US" smtClean="0"/>
              <a:t>4/1/2020</a:t>
            </a:fld>
            <a:endParaRPr lang="ar-IQ"/>
          </a:p>
        </p:txBody>
      </p:sp>
      <p:sp>
        <p:nvSpPr>
          <p:cNvPr id="5" name="Rectangle 4"/>
          <p:cNvSpPr/>
          <p:nvPr/>
        </p:nvSpPr>
        <p:spPr>
          <a:xfrm>
            <a:off x="397164" y="639571"/>
            <a:ext cx="10982036" cy="2383473"/>
          </a:xfrm>
          <a:prstGeom prst="rect">
            <a:avLst/>
          </a:prstGeom>
        </p:spPr>
        <p:txBody>
          <a:bodyPr wrap="square">
            <a:spAutoFit/>
          </a:bodyPr>
          <a:lstStyle/>
          <a:p>
            <a:pPr rtl="1">
              <a:lnSpc>
                <a:spcPct val="107000"/>
              </a:lnSpc>
              <a:spcAft>
                <a:spcPts val="800"/>
              </a:spcAft>
              <a:tabLst>
                <a:tab pos="1576705" algn="l"/>
                <a:tab pos="6188710" algn="r"/>
              </a:tabLst>
            </a:pPr>
            <a:r>
              <a:rPr lang="ar-IQ" dirty="0">
                <a:latin typeface="Calibri" panose="020F0502020204030204" pitchFamily="34" charset="0"/>
                <a:ea typeface="Calibri" panose="020F0502020204030204" pitchFamily="34" charset="0"/>
                <a:cs typeface="Times New Roman" panose="02020603050405020304" pitchFamily="18" charset="0"/>
              </a:rPr>
              <a:t> </a:t>
            </a:r>
            <a:endParaRPr lang="en-US" sz="1400" dirty="0">
              <a:latin typeface="Calibri" panose="020F0502020204030204" pitchFamily="34" charset="0"/>
              <a:ea typeface="Calibri" panose="020F0502020204030204" pitchFamily="34" charset="0"/>
              <a:cs typeface="Arial" panose="020B0604020202020204" pitchFamily="34" charset="0"/>
            </a:endParaRPr>
          </a:p>
          <a:p>
            <a:pPr marL="228600" rtl="1">
              <a:lnSpc>
                <a:spcPct val="107000"/>
              </a:lnSpc>
              <a:spcAft>
                <a:spcPts val="800"/>
              </a:spcAft>
            </a:pPr>
            <a:r>
              <a:rPr lang="en-US" dirty="0">
                <a:latin typeface="Times New Roman" panose="02020603050405020304" pitchFamily="18" charset="0"/>
                <a:ea typeface="Calibri" panose="020F0502020204030204" pitchFamily="34" charset="0"/>
                <a:cs typeface="Arial" panose="020B0604020202020204" pitchFamily="34" charset="0"/>
              </a:rPr>
              <a:t>Crown .which project from the </a:t>
            </a:r>
            <a:r>
              <a:rPr lang="en-US" dirty="0" err="1">
                <a:latin typeface="Times New Roman" panose="02020603050405020304" pitchFamily="18" charset="0"/>
                <a:ea typeface="Calibri" panose="020F0502020204030204" pitchFamily="34" charset="0"/>
                <a:cs typeface="Arial" panose="020B0604020202020204" pitchFamily="34" charset="0"/>
              </a:rPr>
              <a:t>alveolr</a:t>
            </a:r>
            <a:r>
              <a:rPr lang="ar-IQ" dirty="0">
                <a:latin typeface="Calibri" panose="020F0502020204030204" pitchFamily="34" charset="0"/>
                <a:ea typeface="Calibri" panose="020F0502020204030204" pitchFamily="34" charset="0"/>
                <a:cs typeface="Times New Roman" panose="02020603050405020304" pitchFamily="18" charset="0"/>
              </a:rPr>
              <a:t>*</a:t>
            </a:r>
            <a:endParaRPr lang="en-US" sz="1400" dirty="0">
              <a:latin typeface="Calibri" panose="020F0502020204030204" pitchFamily="34" charset="0"/>
              <a:ea typeface="Calibri" panose="020F0502020204030204" pitchFamily="34" charset="0"/>
              <a:cs typeface="Arial" panose="020B0604020202020204" pitchFamily="34" charset="0"/>
            </a:endParaRPr>
          </a:p>
          <a:p>
            <a:pPr marL="228600" rtl="1">
              <a:lnSpc>
                <a:spcPct val="107000"/>
              </a:lnSpc>
              <a:spcAft>
                <a:spcPts val="800"/>
              </a:spcAft>
            </a:pPr>
            <a:r>
              <a:rPr lang="en-US" dirty="0">
                <a:latin typeface="Times New Roman" panose="02020603050405020304" pitchFamily="18" charset="0"/>
                <a:ea typeface="Calibri" panose="020F0502020204030204" pitchFamily="34" charset="0"/>
                <a:cs typeface="Arial" panose="020B0604020202020204" pitchFamily="34" charset="0"/>
              </a:rPr>
              <a:t>Root .</a:t>
            </a:r>
            <a:r>
              <a:rPr lang="en-US" dirty="0" err="1">
                <a:latin typeface="Times New Roman" panose="02020603050405020304" pitchFamily="18" charset="0"/>
                <a:ea typeface="Calibri" panose="020F0502020204030204" pitchFamily="34" charset="0"/>
                <a:cs typeface="Arial" panose="020B0604020202020204" pitchFamily="34" charset="0"/>
              </a:rPr>
              <a:t>continned</a:t>
            </a:r>
            <a:r>
              <a:rPr lang="en-US" dirty="0">
                <a:latin typeface="Times New Roman" panose="02020603050405020304" pitchFamily="18" charset="0"/>
                <a:ea typeface="Calibri" panose="020F0502020204030204" pitchFamily="34" charset="0"/>
                <a:cs typeface="Arial" panose="020B0604020202020204" pitchFamily="34" charset="0"/>
              </a:rPr>
              <a:t> within the </a:t>
            </a:r>
            <a:r>
              <a:rPr lang="en-US" dirty="0" err="1">
                <a:latin typeface="Times New Roman" panose="02020603050405020304" pitchFamily="18" charset="0"/>
                <a:ea typeface="Calibri" panose="020F0502020204030204" pitchFamily="34" charset="0"/>
                <a:cs typeface="Arial" panose="020B0604020202020204" pitchFamily="34" charset="0"/>
              </a:rPr>
              <a:t>alvealur</a:t>
            </a:r>
            <a:r>
              <a:rPr lang="en-US" dirty="0">
                <a:latin typeface="Times New Roman" panose="02020603050405020304" pitchFamily="18" charset="0"/>
                <a:ea typeface="Calibri" panose="020F0502020204030204" pitchFamily="34" charset="0"/>
                <a:cs typeface="Arial" panose="020B0604020202020204" pitchFamily="34" charset="0"/>
              </a:rPr>
              <a:t> </a:t>
            </a:r>
            <a:r>
              <a:rPr lang="ar-IQ" dirty="0">
                <a:latin typeface="Calibri" panose="020F0502020204030204" pitchFamily="34" charset="0"/>
                <a:ea typeface="Calibri" panose="020F0502020204030204" pitchFamily="34" charset="0"/>
                <a:cs typeface="Times New Roman" panose="02020603050405020304" pitchFamily="18" charset="0"/>
              </a:rPr>
              <a:t>*</a:t>
            </a:r>
            <a:endParaRPr lang="en-US" sz="1400" dirty="0">
              <a:latin typeface="Calibri" panose="020F0502020204030204" pitchFamily="34" charset="0"/>
              <a:ea typeface="Calibri" panose="020F0502020204030204" pitchFamily="34" charset="0"/>
              <a:cs typeface="Arial" panose="020B0604020202020204" pitchFamily="34" charset="0"/>
            </a:endParaRPr>
          </a:p>
          <a:p>
            <a:pPr marL="228600" rtl="1">
              <a:lnSpc>
                <a:spcPct val="107000"/>
              </a:lnSpc>
              <a:spcAft>
                <a:spcPts val="800"/>
              </a:spcAft>
            </a:pPr>
            <a:r>
              <a:rPr lang="en-US" dirty="0">
                <a:latin typeface="Times New Roman" panose="02020603050405020304" pitchFamily="18" charset="0"/>
                <a:ea typeface="Calibri" panose="020F0502020204030204" pitchFamily="34" charset="0"/>
                <a:cs typeface="Arial" panose="020B0604020202020204" pitchFamily="34" charset="0"/>
              </a:rPr>
              <a:t>Neck. the area </a:t>
            </a:r>
            <a:r>
              <a:rPr lang="en-US" dirty="0" err="1">
                <a:latin typeface="Times New Roman" panose="02020603050405020304" pitchFamily="18" charset="0"/>
                <a:ea typeface="Calibri" panose="020F0502020204030204" pitchFamily="34" charset="0"/>
                <a:cs typeface="Arial" panose="020B0604020202020204" pitchFamily="34" charset="0"/>
              </a:rPr>
              <a:t>betweenthe</a:t>
            </a:r>
            <a:r>
              <a:rPr lang="en-US" dirty="0">
                <a:latin typeface="Times New Roman" panose="02020603050405020304" pitchFamily="18" charset="0"/>
                <a:ea typeface="Calibri" panose="020F0502020204030204" pitchFamily="34" charset="0"/>
                <a:cs typeface="Arial" panose="020B0604020202020204" pitchFamily="34" charset="0"/>
              </a:rPr>
              <a:t> crown and the root </a:t>
            </a:r>
            <a:r>
              <a:rPr lang="ar-IQ" dirty="0">
                <a:latin typeface="Calibri" panose="020F0502020204030204" pitchFamily="34" charset="0"/>
                <a:ea typeface="Calibri" panose="020F0502020204030204" pitchFamily="34" charset="0"/>
                <a:cs typeface="Times New Roman" panose="02020603050405020304" pitchFamily="18" charset="0"/>
              </a:rPr>
              <a:t>*</a:t>
            </a:r>
            <a:endParaRPr lang="en-US" sz="1400" dirty="0">
              <a:latin typeface="Calibri" panose="020F0502020204030204" pitchFamily="34" charset="0"/>
              <a:ea typeface="Calibri" panose="020F0502020204030204" pitchFamily="34" charset="0"/>
              <a:cs typeface="Arial" panose="020B0604020202020204" pitchFamily="34" charset="0"/>
            </a:endParaRPr>
          </a:p>
          <a:p>
            <a:pPr marL="228600" rtl="1">
              <a:lnSpc>
                <a:spcPct val="107000"/>
              </a:lnSpc>
              <a:spcAft>
                <a:spcPts val="800"/>
              </a:spcAft>
            </a:pPr>
            <a:r>
              <a:rPr lang="en-US" dirty="0">
                <a:latin typeface="Times New Roman" panose="02020603050405020304" pitchFamily="18" charset="0"/>
                <a:ea typeface="Calibri" panose="020F0502020204030204" pitchFamily="34" charset="0"/>
                <a:cs typeface="Arial" panose="020B0604020202020204" pitchFamily="34" charset="0"/>
              </a:rPr>
              <a:t>*Pulp cavity . the interior of teeth containing soft material and including vessels and </a:t>
            </a:r>
            <a:r>
              <a:rPr lang="en-US" dirty="0" smtClean="0">
                <a:latin typeface="Times New Roman" panose="02020603050405020304" pitchFamily="18" charset="0"/>
                <a:ea typeface="Calibri" panose="020F0502020204030204" pitchFamily="34" charset="0"/>
                <a:cs typeface="Arial" panose="020B0604020202020204" pitchFamily="34" charset="0"/>
              </a:rPr>
              <a:t>nerves</a:t>
            </a:r>
          </a:p>
          <a:p>
            <a:pPr marL="228600" rtl="1">
              <a:lnSpc>
                <a:spcPct val="107000"/>
              </a:lnSpc>
              <a:spcAft>
                <a:spcPts val="800"/>
              </a:spcAft>
            </a:pPr>
            <a:r>
              <a:rPr lang="en-US" dirty="0" smtClean="0">
                <a:latin typeface="Times New Roman" panose="02020603050405020304" pitchFamily="18" charset="0"/>
                <a:ea typeface="Calibri" panose="020F0502020204030204" pitchFamily="34" charset="0"/>
                <a:cs typeface="Arial" panose="020B0604020202020204" pitchFamily="34" charset="0"/>
              </a:rPr>
              <a:t> </a:t>
            </a:r>
            <a:r>
              <a:rPr lang="en-US" dirty="0">
                <a:latin typeface="Times New Roman" panose="02020603050405020304" pitchFamily="18" charset="0"/>
                <a:ea typeface="Calibri" panose="020F0502020204030204" pitchFamily="34" charset="0"/>
                <a:cs typeface="Arial" panose="020B0604020202020204" pitchFamily="34" charset="0"/>
              </a:rPr>
              <a:t>which pass through </a:t>
            </a:r>
            <a:r>
              <a:rPr lang="en-US" dirty="0" err="1">
                <a:latin typeface="Times New Roman" panose="02020603050405020304" pitchFamily="18" charset="0"/>
                <a:ea typeface="Calibri" panose="020F0502020204030204" pitchFamily="34" charset="0"/>
                <a:cs typeface="Arial" panose="020B0604020202020204" pitchFamily="34" charset="0"/>
              </a:rPr>
              <a:t>formamen</a:t>
            </a:r>
            <a:r>
              <a:rPr lang="en-US" dirty="0">
                <a:latin typeface="Times New Roman" panose="02020603050405020304" pitchFamily="18" charset="0"/>
                <a:ea typeface="Calibri" panose="020F0502020204030204" pitchFamily="34" charset="0"/>
                <a:cs typeface="Arial" panose="020B0604020202020204" pitchFamily="34" charset="0"/>
              </a:rPr>
              <a:t> at the apex of the </a:t>
            </a:r>
            <a:r>
              <a:rPr lang="en-US" dirty="0" smtClean="0">
                <a:latin typeface="Times New Roman" panose="02020603050405020304" pitchFamily="18" charset="0"/>
                <a:ea typeface="Calibri" panose="020F0502020204030204" pitchFamily="34" charset="0"/>
                <a:cs typeface="Arial" panose="020B0604020202020204" pitchFamily="34" charset="0"/>
              </a:rPr>
              <a:t>root. </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Rectangle 6"/>
          <p:cNvSpPr/>
          <p:nvPr/>
        </p:nvSpPr>
        <p:spPr>
          <a:xfrm>
            <a:off x="397164" y="3980872"/>
            <a:ext cx="8931562" cy="2075696"/>
          </a:xfrm>
          <a:prstGeom prst="rect">
            <a:avLst/>
          </a:prstGeom>
        </p:spPr>
        <p:txBody>
          <a:bodyPr wrap="square">
            <a:spAutoFit/>
          </a:bodyPr>
          <a:lstStyle/>
          <a:p>
            <a:pPr rtl="1">
              <a:lnSpc>
                <a:spcPct val="107000"/>
              </a:lnSpc>
              <a:spcAft>
                <a:spcPts val="800"/>
              </a:spcAft>
            </a:pPr>
            <a:r>
              <a:rPr lang="en-US" b="1" i="1" u="sng" dirty="0">
                <a:latin typeface="Times New Roman" panose="02020603050405020304" pitchFamily="18" charset="0"/>
                <a:ea typeface="Calibri" panose="020F0502020204030204" pitchFamily="34" charset="0"/>
                <a:cs typeface="Arial" panose="020B0604020202020204" pitchFamily="34" charset="0"/>
              </a:rPr>
              <a:t>the teeth of domestic mammals is classified as :</a:t>
            </a:r>
            <a:endParaRPr lang="en-US" sz="1400" dirty="0">
              <a:latin typeface="Calibri" panose="020F0502020204030204" pitchFamily="34" charset="0"/>
              <a:ea typeface="Calibri" panose="020F0502020204030204" pitchFamily="34" charset="0"/>
              <a:cs typeface="Arial" panose="020B0604020202020204" pitchFamily="34" charset="0"/>
            </a:endParaRPr>
          </a:p>
          <a:p>
            <a:pPr marL="228600" rtl="1">
              <a:lnSpc>
                <a:spcPct val="107000"/>
              </a:lnSpc>
              <a:spcAft>
                <a:spcPts val="800"/>
              </a:spcAft>
            </a:pPr>
            <a:r>
              <a:rPr lang="en-US" dirty="0">
                <a:latin typeface="Times New Roman" panose="02020603050405020304" pitchFamily="18" charset="0"/>
                <a:ea typeface="Calibri" panose="020F0502020204030204" pitchFamily="34" charset="0"/>
                <a:cs typeface="Arial" panose="020B0604020202020204" pitchFamily="34" charset="0"/>
              </a:rPr>
              <a:t>*</a:t>
            </a:r>
            <a:r>
              <a:rPr lang="en-US" b="1" i="1" u="sng" dirty="0" err="1">
                <a:latin typeface="Times New Roman" panose="02020603050405020304" pitchFamily="18" charset="0"/>
                <a:ea typeface="Calibri" panose="020F0502020204030204" pitchFamily="34" charset="0"/>
                <a:cs typeface="Arial" panose="020B0604020202020204" pitchFamily="34" charset="0"/>
              </a:rPr>
              <a:t>Heterodont</a:t>
            </a:r>
            <a:r>
              <a:rPr lang="en-US" dirty="0">
                <a:latin typeface="Times New Roman" panose="02020603050405020304" pitchFamily="18" charset="0"/>
                <a:ea typeface="Calibri" panose="020F0502020204030204" pitchFamily="34" charset="0"/>
                <a:cs typeface="Arial" panose="020B0604020202020204" pitchFamily="34" charset="0"/>
              </a:rPr>
              <a:t> :since there are several groups of teeth each possessing certain </a:t>
            </a:r>
            <a:r>
              <a:rPr lang="en-US" dirty="0" err="1">
                <a:latin typeface="Times New Roman" panose="02020603050405020304" pitchFamily="18" charset="0"/>
                <a:ea typeface="Calibri" panose="020F0502020204030204" pitchFamily="34" charset="0"/>
                <a:cs typeface="Arial" panose="020B0604020202020204" pitchFamily="34" charset="0"/>
              </a:rPr>
              <a:t>characterstics</a:t>
            </a:r>
            <a:r>
              <a:rPr lang="en-US" dirty="0">
                <a:latin typeface="Times New Roman" panose="02020603050405020304" pitchFamily="18" charset="0"/>
                <a:ea typeface="Calibri" panose="020F0502020204030204" pitchFamily="34" charset="0"/>
                <a:cs typeface="Arial" panose="020B0604020202020204" pitchFamily="34" charset="0"/>
              </a:rPr>
              <a:t> adapted to specific function incisor cut .</a:t>
            </a:r>
            <a:r>
              <a:rPr lang="en-US" dirty="0" err="1">
                <a:latin typeface="Times New Roman" panose="02020603050405020304" pitchFamily="18" charset="0"/>
                <a:ea typeface="Calibri" panose="020F0502020204030204" pitchFamily="34" charset="0"/>
                <a:cs typeface="Arial" panose="020B0604020202020204" pitchFamily="34" charset="0"/>
              </a:rPr>
              <a:t>caninesseize</a:t>
            </a:r>
            <a:r>
              <a:rPr lang="en-US" dirty="0">
                <a:latin typeface="Times New Roman" panose="02020603050405020304" pitchFamily="18" charset="0"/>
                <a:ea typeface="Calibri" panose="020F0502020204030204" pitchFamily="34" charset="0"/>
                <a:cs typeface="Arial" panose="020B0604020202020204" pitchFamily="34" charset="0"/>
              </a:rPr>
              <a:t> and tear , premolars and molars shred or in most cases grind the food .</a:t>
            </a:r>
            <a:endParaRPr lang="en-US" sz="1400" dirty="0">
              <a:latin typeface="Calibri" panose="020F0502020204030204" pitchFamily="34" charset="0"/>
              <a:ea typeface="Calibri" panose="020F0502020204030204" pitchFamily="34" charset="0"/>
              <a:cs typeface="Arial" panose="020B0604020202020204" pitchFamily="34" charset="0"/>
            </a:endParaRPr>
          </a:p>
          <a:p>
            <a:pPr marL="228600" rtl="1">
              <a:lnSpc>
                <a:spcPct val="107000"/>
              </a:lnSpc>
              <a:spcAft>
                <a:spcPts val="800"/>
              </a:spcAft>
            </a:pPr>
            <a:r>
              <a:rPr lang="en-US" dirty="0">
                <a:latin typeface="Times New Roman" panose="02020603050405020304" pitchFamily="18" charset="0"/>
                <a:ea typeface="Calibri" panose="020F0502020204030204" pitchFamily="34" charset="0"/>
                <a:cs typeface="Arial" panose="020B0604020202020204" pitchFamily="34" charset="0"/>
              </a:rPr>
              <a:t>*</a:t>
            </a:r>
            <a:r>
              <a:rPr lang="en-US" b="1" i="1" u="sng" dirty="0" err="1">
                <a:latin typeface="Times New Roman" panose="02020603050405020304" pitchFamily="18" charset="0"/>
                <a:ea typeface="Calibri" panose="020F0502020204030204" pitchFamily="34" charset="0"/>
                <a:cs typeface="Arial" panose="020B0604020202020204" pitchFamily="34" charset="0"/>
              </a:rPr>
              <a:t>Diphyodont</a:t>
            </a:r>
            <a:r>
              <a:rPr lang="en-US" dirty="0">
                <a:latin typeface="Times New Roman" panose="02020603050405020304" pitchFamily="18" charset="0"/>
                <a:ea typeface="Calibri" panose="020F0502020204030204" pitchFamily="34" charset="0"/>
                <a:cs typeface="Arial" panose="020B0604020202020204" pitchFamily="34" charset="0"/>
              </a:rPr>
              <a:t> : in that they </a:t>
            </a:r>
            <a:r>
              <a:rPr lang="en-US" dirty="0" err="1">
                <a:latin typeface="Times New Roman" panose="02020603050405020304" pitchFamily="18" charset="0"/>
                <a:ea typeface="Calibri" panose="020F0502020204030204" pitchFamily="34" charset="0"/>
                <a:cs typeface="Arial" panose="020B0604020202020204" pitchFamily="34" charset="0"/>
              </a:rPr>
              <a:t>passess</a:t>
            </a:r>
            <a:r>
              <a:rPr lang="en-US" dirty="0">
                <a:latin typeface="Times New Roman" panose="02020603050405020304" pitchFamily="18" charset="0"/>
                <a:ea typeface="Calibri" panose="020F0502020204030204" pitchFamily="34" charset="0"/>
                <a:cs typeface="Arial" panose="020B0604020202020204" pitchFamily="34" charset="0"/>
              </a:rPr>
              <a:t> a </a:t>
            </a:r>
            <a:r>
              <a:rPr lang="en-US" dirty="0" err="1">
                <a:latin typeface="Times New Roman" panose="02020603050405020304" pitchFamily="18" charset="0"/>
                <a:ea typeface="Calibri" panose="020F0502020204030204" pitchFamily="34" charset="0"/>
                <a:cs typeface="Arial" panose="020B0604020202020204" pitchFamily="34" charset="0"/>
              </a:rPr>
              <a:t>temparay</a:t>
            </a:r>
            <a:r>
              <a:rPr lang="en-US" dirty="0">
                <a:latin typeface="Times New Roman" panose="02020603050405020304" pitchFamily="18" charset="0"/>
                <a:ea typeface="Calibri" panose="020F0502020204030204" pitchFamily="34" charset="0"/>
                <a:cs typeface="Arial" panose="020B0604020202020204" pitchFamily="34" charset="0"/>
              </a:rPr>
              <a:t> set of teeth </a:t>
            </a:r>
            <a:r>
              <a:rPr lang="en-US" dirty="0" err="1">
                <a:latin typeface="Times New Roman" panose="02020603050405020304" pitchFamily="18" charset="0"/>
                <a:ea typeface="Calibri" panose="020F0502020204030204" pitchFamily="34" charset="0"/>
                <a:cs typeface="Arial" panose="020B0604020202020204" pitchFamily="34" charset="0"/>
              </a:rPr>
              <a:t>whick</a:t>
            </a:r>
            <a:r>
              <a:rPr lang="en-US" dirty="0">
                <a:latin typeface="Times New Roman" panose="02020603050405020304" pitchFamily="18" charset="0"/>
                <a:ea typeface="Calibri" panose="020F0502020204030204" pitchFamily="34" charset="0"/>
                <a:cs typeface="Arial" panose="020B0604020202020204" pitchFamily="34" charset="0"/>
              </a:rPr>
              <a:t> </a:t>
            </a:r>
            <a:r>
              <a:rPr lang="en-US" dirty="0" err="1">
                <a:latin typeface="Times New Roman" panose="02020603050405020304" pitchFamily="18" charset="0"/>
                <a:ea typeface="Calibri" panose="020F0502020204030204" pitchFamily="34" charset="0"/>
                <a:cs typeface="Arial" panose="020B0604020202020204" pitchFamily="34" charset="0"/>
              </a:rPr>
              <a:t>rupts</a:t>
            </a:r>
            <a:r>
              <a:rPr lang="en-US" dirty="0">
                <a:latin typeface="Times New Roman" panose="02020603050405020304" pitchFamily="18" charset="0"/>
                <a:ea typeface="Calibri" panose="020F0502020204030204" pitchFamily="34" charset="0"/>
                <a:cs typeface="Arial" panose="020B0604020202020204" pitchFamily="34" charset="0"/>
              </a:rPr>
              <a:t> early in life replaced by a permanent set  </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9501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109" y="180170"/>
            <a:ext cx="10740818" cy="609599"/>
          </a:xfrm>
        </p:spPr>
        <p:txBody>
          <a:bodyPr>
            <a:normAutofit fontScale="90000"/>
          </a:bodyPr>
          <a:lstStyle/>
          <a:p>
            <a:pPr algn="l"/>
            <a:r>
              <a:rPr lang="en-US" b="1" u="sng" dirty="0"/>
              <a:t>Hard palate</a:t>
            </a:r>
            <a:endParaRPr lang="ar-IQ" dirty="0"/>
          </a:p>
        </p:txBody>
      </p:sp>
      <p:pic>
        <p:nvPicPr>
          <p:cNvPr id="6" name="Content Placeholder 5"/>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11272" y="1827389"/>
            <a:ext cx="1975563" cy="34496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Date Placeholder 3"/>
          <p:cNvSpPr>
            <a:spLocks noGrp="1"/>
          </p:cNvSpPr>
          <p:nvPr>
            <p:ph type="dt" sz="half" idx="10"/>
          </p:nvPr>
        </p:nvSpPr>
        <p:spPr/>
        <p:txBody>
          <a:bodyPr/>
          <a:lstStyle/>
          <a:p>
            <a:fld id="{8E3C3FC9-8771-405D-A443-17C859752620}" type="datetime1">
              <a:rPr lang="en-US" smtClean="0"/>
              <a:t>4/1/2020</a:t>
            </a:fld>
            <a:endParaRPr lang="ar-IQ"/>
          </a:p>
        </p:txBody>
      </p:sp>
      <p:sp>
        <p:nvSpPr>
          <p:cNvPr id="5" name="Rectangle 4"/>
          <p:cNvSpPr/>
          <p:nvPr/>
        </p:nvSpPr>
        <p:spPr>
          <a:xfrm>
            <a:off x="434109" y="789769"/>
            <a:ext cx="10926618" cy="887422"/>
          </a:xfrm>
          <a:prstGeom prst="rect">
            <a:avLst/>
          </a:prstGeom>
        </p:spPr>
        <p:txBody>
          <a:bodyPr wrap="square">
            <a:spAutoFit/>
          </a:bodyPr>
          <a:lstStyle/>
          <a:p>
            <a:pPr marL="90170" algn="just">
              <a:lnSpc>
                <a:spcPct val="150000"/>
              </a:lnSpc>
              <a:spcAft>
                <a:spcPts val="800"/>
              </a:spcAft>
              <a:tabLst>
                <a:tab pos="114300" algn="l"/>
              </a:tabLst>
            </a:pPr>
            <a:r>
              <a:rPr lang="en-US" dirty="0">
                <a:latin typeface="Times New Roman" panose="02020603050405020304" pitchFamily="18" charset="0"/>
                <a:ea typeface="Calibri" panose="020F0502020204030204" pitchFamily="34" charset="0"/>
                <a:cs typeface="Arial" panose="020B0604020202020204" pitchFamily="34" charset="0"/>
              </a:rPr>
              <a:t>it is formed the roof of the mouth cavity, is </a:t>
            </a:r>
            <a:r>
              <a:rPr lang="en-US" dirty="0" smtClean="0">
                <a:latin typeface="Times New Roman" panose="02020603050405020304" pitchFamily="18" charset="0"/>
                <a:ea typeface="Calibri" panose="020F0502020204030204" pitchFamily="34" charset="0"/>
                <a:cs typeface="Arial" panose="020B0604020202020204" pitchFamily="34" charset="0"/>
              </a:rPr>
              <a:t>osseous  </a:t>
            </a:r>
            <a:r>
              <a:rPr lang="en-US" dirty="0">
                <a:latin typeface="Times New Roman" panose="02020603050405020304" pitchFamily="18" charset="0"/>
                <a:ea typeface="Calibri" panose="020F0502020204030204" pitchFamily="34" charset="0"/>
                <a:cs typeface="Arial" panose="020B0604020202020204" pitchFamily="34" charset="0"/>
              </a:rPr>
              <a:t>plate and is highly vascular mucosal covering that separated </a:t>
            </a:r>
            <a:endParaRPr lang="en-US" sz="1400" dirty="0">
              <a:latin typeface="Calibri" panose="020F0502020204030204" pitchFamily="34" charset="0"/>
              <a:ea typeface="Calibri" panose="020F0502020204030204" pitchFamily="34" charset="0"/>
              <a:cs typeface="Arial" panose="020B0604020202020204" pitchFamily="34" charset="0"/>
            </a:endParaRPr>
          </a:p>
          <a:p>
            <a:r>
              <a:rPr lang="en-US" dirty="0">
                <a:latin typeface="Times New Roman" panose="02020603050405020304" pitchFamily="18" charset="0"/>
                <a:ea typeface="Calibri" panose="020F0502020204030204" pitchFamily="34" charset="0"/>
              </a:rPr>
              <a:t>the oral and nasal </a:t>
            </a:r>
            <a:r>
              <a:rPr lang="en-US" dirty="0" smtClean="0">
                <a:latin typeface="Times New Roman" panose="02020603050405020304" pitchFamily="18" charset="0"/>
                <a:ea typeface="Calibri" panose="020F0502020204030204" pitchFamily="34" charset="0"/>
              </a:rPr>
              <a:t>cavities.</a:t>
            </a:r>
            <a:endParaRPr lang="ar-IQ" dirty="0"/>
          </a:p>
        </p:txBody>
      </p:sp>
      <p:sp>
        <p:nvSpPr>
          <p:cNvPr id="7" name="Rectangle 6"/>
          <p:cNvSpPr/>
          <p:nvPr/>
        </p:nvSpPr>
        <p:spPr>
          <a:xfrm>
            <a:off x="434109" y="1843079"/>
            <a:ext cx="8645236" cy="507831"/>
          </a:xfrm>
          <a:prstGeom prst="rect">
            <a:avLst/>
          </a:prstGeom>
        </p:spPr>
        <p:txBody>
          <a:bodyPr wrap="square">
            <a:spAutoFit/>
          </a:bodyPr>
          <a:lstStyle/>
          <a:p>
            <a:pPr marL="90170" algn="just">
              <a:lnSpc>
                <a:spcPct val="150000"/>
              </a:lnSpc>
              <a:spcAft>
                <a:spcPts val="800"/>
              </a:spcAft>
              <a:tabLst>
                <a:tab pos="114300" algn="l"/>
              </a:tabLst>
            </a:pPr>
            <a:r>
              <a:rPr lang="en-US" dirty="0">
                <a:latin typeface="Times New Roman" panose="02020603050405020304" pitchFamily="18" charset="0"/>
                <a:ea typeface="Calibri" panose="020F0502020204030204" pitchFamily="34" charset="0"/>
                <a:cs typeface="Arial" panose="020B0604020202020204" pitchFamily="34" charset="0"/>
              </a:rPr>
              <a:t>It is bounded </a:t>
            </a:r>
            <a:r>
              <a:rPr lang="en-US" b="1" dirty="0">
                <a:latin typeface="Times New Roman" panose="02020603050405020304" pitchFamily="18" charset="0"/>
                <a:ea typeface="Calibri" panose="020F0502020204030204" pitchFamily="34" charset="0"/>
                <a:cs typeface="Arial" panose="020B0604020202020204" pitchFamily="34" charset="0"/>
              </a:rPr>
              <a:t>laterally</a:t>
            </a:r>
            <a:r>
              <a:rPr lang="en-US" dirty="0">
                <a:latin typeface="Times New Roman" panose="02020603050405020304" pitchFamily="18" charset="0"/>
                <a:ea typeface="Calibri" panose="020F0502020204030204" pitchFamily="34" charset="0"/>
                <a:cs typeface="Arial" panose="020B0604020202020204" pitchFamily="34" charset="0"/>
              </a:rPr>
              <a:t> by the </a:t>
            </a:r>
            <a:r>
              <a:rPr lang="en-US" dirty="0" smtClean="0">
                <a:latin typeface="Times New Roman" panose="02020603050405020304" pitchFamily="18" charset="0"/>
                <a:ea typeface="Calibri" panose="020F0502020204030204" pitchFamily="34" charset="0"/>
                <a:cs typeface="Arial" panose="020B0604020202020204" pitchFamily="34" charset="0"/>
              </a:rPr>
              <a:t>upper </a:t>
            </a:r>
            <a:r>
              <a:rPr lang="en-US" dirty="0" smtClean="0">
                <a:latin typeface="Times New Roman" panose="02020603050405020304" pitchFamily="18" charset="0"/>
                <a:ea typeface="Calibri" panose="020F0502020204030204" pitchFamily="34" charset="0"/>
              </a:rPr>
              <a:t> </a:t>
            </a:r>
            <a:r>
              <a:rPr lang="en-US" dirty="0">
                <a:latin typeface="Times New Roman" panose="02020603050405020304" pitchFamily="18" charset="0"/>
                <a:ea typeface="Calibri" panose="020F0502020204030204" pitchFamily="34" charset="0"/>
              </a:rPr>
              <a:t>dental arch  and continuous caudally as soft palate</a:t>
            </a:r>
            <a:endParaRPr lang="ar-IQ" dirty="0"/>
          </a:p>
        </p:txBody>
      </p:sp>
      <p:sp>
        <p:nvSpPr>
          <p:cNvPr id="8" name="Rectangle 7"/>
          <p:cNvSpPr/>
          <p:nvPr/>
        </p:nvSpPr>
        <p:spPr>
          <a:xfrm>
            <a:off x="304800" y="2516798"/>
            <a:ext cx="6322756" cy="369332"/>
          </a:xfrm>
          <a:prstGeom prst="rect">
            <a:avLst/>
          </a:prstGeom>
        </p:spPr>
        <p:txBody>
          <a:bodyPr wrap="square">
            <a:spAutoFit/>
          </a:bodyPr>
          <a:lstStyle/>
          <a:p>
            <a:r>
              <a:rPr lang="en-US" dirty="0">
                <a:latin typeface="Times New Roman" panose="02020603050405020304" pitchFamily="18" charset="0"/>
                <a:ea typeface="Calibri" panose="020F0502020204030204" pitchFamily="34" charset="0"/>
              </a:rPr>
              <a:t>is formed</a:t>
            </a:r>
            <a:endParaRPr lang="ar-IQ" dirty="0"/>
          </a:p>
        </p:txBody>
      </p:sp>
      <p:sp>
        <p:nvSpPr>
          <p:cNvPr id="9" name="Rectangle 8"/>
          <p:cNvSpPr/>
          <p:nvPr/>
        </p:nvSpPr>
        <p:spPr>
          <a:xfrm>
            <a:off x="1505527" y="2656994"/>
            <a:ext cx="7638473" cy="1544012"/>
          </a:xfrm>
          <a:prstGeom prst="rect">
            <a:avLst/>
          </a:prstGeom>
        </p:spPr>
        <p:txBody>
          <a:bodyPr wrap="square">
            <a:spAutoFit/>
          </a:bodyPr>
          <a:lstStyle/>
          <a:p>
            <a:pPr marL="90170" algn="just">
              <a:lnSpc>
                <a:spcPct val="150000"/>
              </a:lnSpc>
              <a:spcAft>
                <a:spcPts val="800"/>
              </a:spcAft>
              <a:tabLst>
                <a:tab pos="114300" algn="l"/>
              </a:tabLst>
            </a:pPr>
            <a:r>
              <a:rPr lang="en-US" dirty="0">
                <a:latin typeface="Times New Roman" panose="02020603050405020304" pitchFamily="18" charset="0"/>
                <a:ea typeface="Calibri" panose="020F0502020204030204" pitchFamily="34" charset="0"/>
                <a:cs typeface="Arial" panose="020B0604020202020204" pitchFamily="34" charset="0"/>
              </a:rPr>
              <a:t>A-incisive bone + maxillary + palatine bones.</a:t>
            </a:r>
            <a:endParaRPr lang="en-US" sz="1400" dirty="0">
              <a:latin typeface="Calibri" panose="020F0502020204030204" pitchFamily="34" charset="0"/>
              <a:ea typeface="Calibri" panose="020F0502020204030204" pitchFamily="34" charset="0"/>
              <a:cs typeface="Arial" panose="020B0604020202020204" pitchFamily="34" charset="0"/>
            </a:endParaRPr>
          </a:p>
          <a:p>
            <a:pPr marL="90170" algn="just">
              <a:lnSpc>
                <a:spcPct val="150000"/>
              </a:lnSpc>
              <a:spcAft>
                <a:spcPts val="800"/>
              </a:spcAft>
              <a:tabLst>
                <a:tab pos="114300" algn="l"/>
              </a:tabLst>
            </a:pPr>
            <a:r>
              <a:rPr lang="en-US" dirty="0">
                <a:latin typeface="Times New Roman" panose="02020603050405020304" pitchFamily="18" charset="0"/>
                <a:ea typeface="Calibri" panose="020F0502020204030204" pitchFamily="34" charset="0"/>
                <a:cs typeface="Arial" panose="020B0604020202020204" pitchFamily="34" charset="0"/>
              </a:rPr>
              <a:t>B-venous plexus (horse) </a:t>
            </a:r>
            <a:endParaRPr lang="en-US" sz="1400" dirty="0">
              <a:latin typeface="Calibri" panose="020F0502020204030204" pitchFamily="34" charset="0"/>
              <a:ea typeface="Calibri" panose="020F0502020204030204" pitchFamily="34" charset="0"/>
              <a:cs typeface="Arial" panose="020B0604020202020204" pitchFamily="34" charset="0"/>
            </a:endParaRPr>
          </a:p>
          <a:p>
            <a:pPr marL="90170" algn="just">
              <a:lnSpc>
                <a:spcPct val="150000"/>
              </a:lnSpc>
              <a:spcAft>
                <a:spcPts val="800"/>
              </a:spcAft>
              <a:tabLst>
                <a:tab pos="114300" algn="l"/>
              </a:tabLst>
            </a:pPr>
            <a:r>
              <a:rPr lang="en-US" dirty="0">
                <a:latin typeface="Times New Roman" panose="02020603050405020304" pitchFamily="18" charset="0"/>
                <a:ea typeface="Calibri" panose="020F0502020204030204" pitchFamily="34" charset="0"/>
                <a:cs typeface="Arial" panose="020B0604020202020204" pitchFamily="34" charset="0"/>
              </a:rPr>
              <a:t>C-mucous membrane of mouth cavity,</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0" name="Rectangle 9"/>
          <p:cNvSpPr/>
          <p:nvPr/>
        </p:nvSpPr>
        <p:spPr>
          <a:xfrm>
            <a:off x="92363" y="4201006"/>
            <a:ext cx="9624291" cy="1338828"/>
          </a:xfrm>
          <a:prstGeom prst="rect">
            <a:avLst/>
          </a:prstGeom>
        </p:spPr>
        <p:txBody>
          <a:bodyPr wrap="square">
            <a:spAutoFit/>
          </a:bodyPr>
          <a:lstStyle/>
          <a:p>
            <a:pPr marL="90170" algn="just">
              <a:lnSpc>
                <a:spcPct val="150000"/>
              </a:lnSpc>
              <a:spcAft>
                <a:spcPts val="800"/>
              </a:spcAft>
              <a:tabLst>
                <a:tab pos="114300" algn="l"/>
              </a:tabLst>
            </a:pPr>
            <a:r>
              <a:rPr lang="en-US" dirty="0">
                <a:latin typeface="Times New Roman" panose="02020603050405020304" pitchFamily="18" charset="0"/>
                <a:ea typeface="Calibri" panose="020F0502020204030204" pitchFamily="34" charset="0"/>
                <a:cs typeface="Arial" panose="020B0604020202020204" pitchFamily="34" charset="0"/>
              </a:rPr>
              <a:t>There is central raphe divided the hard palate into two equal parts by the </a:t>
            </a:r>
            <a:r>
              <a:rPr lang="en-US" b="1" dirty="0">
                <a:latin typeface="Times New Roman" panose="02020603050405020304" pitchFamily="18" charset="0"/>
                <a:ea typeface="Calibri" panose="020F0502020204030204" pitchFamily="34" charset="0"/>
                <a:cs typeface="Arial" panose="020B0604020202020204" pitchFamily="34" charset="0"/>
              </a:rPr>
              <a:t>median palatine raphe</a:t>
            </a:r>
            <a:r>
              <a:rPr lang="en-US" dirty="0">
                <a:latin typeface="Times New Roman" panose="02020603050405020304" pitchFamily="18" charset="0"/>
                <a:ea typeface="Calibri" panose="020F0502020204030204" pitchFamily="34" charset="0"/>
                <a:cs typeface="Arial" panose="020B0604020202020204" pitchFamily="34" charset="0"/>
              </a:rPr>
              <a:t> which usually takes form of groove except in dog takes the form of crest ,each part contain transverse curved ridge (palatine ridges) .</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3851276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TM04033929[[fn=Slate]]</Template>
  <TotalTime>9539</TotalTime>
  <Words>3575</Words>
  <Application>Microsoft Office PowerPoint</Application>
  <PresentationFormat>Widescreen</PresentationFormat>
  <Paragraphs>352</Paragraphs>
  <Slides>32</Slides>
  <Notes>1</Notes>
  <HiddenSlides>0</HiddenSlides>
  <MMClips>5</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32</vt:i4>
      </vt:variant>
    </vt:vector>
  </HeadingPairs>
  <TitlesOfParts>
    <vt:vector size="41" baseType="lpstr">
      <vt:lpstr>Arial</vt:lpstr>
      <vt:lpstr>Calibri</vt:lpstr>
      <vt:lpstr>Calisto MT</vt:lpstr>
      <vt:lpstr>Times New Roman</vt:lpstr>
      <vt:lpstr>Trebuchet MS</vt:lpstr>
      <vt:lpstr>Wingdings 2</vt:lpstr>
      <vt:lpstr>Slate</vt:lpstr>
      <vt:lpstr>Slide</vt:lpstr>
      <vt:lpstr>Packager Shell Object</vt:lpstr>
      <vt:lpstr> </vt:lpstr>
      <vt:lpstr>PowerPoint Presentation</vt:lpstr>
      <vt:lpstr>Development of digestive system </vt:lpstr>
      <vt:lpstr>1- The mouth </vt:lpstr>
      <vt:lpstr>Lips</vt:lpstr>
      <vt:lpstr>Comparative </vt:lpstr>
      <vt:lpstr>Cheeks </vt:lpstr>
      <vt:lpstr>Teeth  </vt:lpstr>
      <vt:lpstr>Hard palate</vt:lpstr>
      <vt:lpstr>Soft palate </vt:lpstr>
      <vt:lpstr>The pharynx: </vt:lpstr>
      <vt:lpstr>Lymphatic organs of the pharynx (tonsils):</vt:lpstr>
      <vt:lpstr>The tongue (lingu, glossa) </vt:lpstr>
      <vt:lpstr>Structure of tongue </vt:lpstr>
      <vt:lpstr>Innervation of the tongue:  </vt:lpstr>
      <vt:lpstr>Alimentary canal Is a tube, which extends from pharynx to the anus, consist of following segments: A-esophagus.   B-stomach.       C-small intestine.      D-large intestine. </vt:lpstr>
      <vt:lpstr>Course of esophagus </vt:lpstr>
      <vt:lpstr>The stomach (gaster)  </vt:lpstr>
      <vt:lpstr>Stomach of horse: </vt:lpstr>
      <vt:lpstr>Fixation of stomach: </vt:lpstr>
      <vt:lpstr>Stomach of Ruminants: </vt:lpstr>
      <vt:lpstr>1-Rumen</vt:lpstr>
      <vt:lpstr>The relations of the rumen: </vt:lpstr>
      <vt:lpstr>2-The reticulum</vt:lpstr>
      <vt:lpstr>3-Omasum</vt:lpstr>
      <vt:lpstr>4-Abomasum: </vt:lpstr>
      <vt:lpstr>Blood supply of stomach: </vt:lpstr>
      <vt:lpstr>The intestine:  </vt:lpstr>
      <vt:lpstr>The duodenum: </vt:lpstr>
      <vt:lpstr>2-Jejunum:  </vt:lpstr>
      <vt:lpstr>3-Ileum: </vt:lpstr>
      <vt:lpstr>The large Intestine  Extends from the termination of the ileum to the anus. It is divided into cecum, colon and rectum. </vt:lpstr>
    </vt:vector>
  </TitlesOfParts>
  <Company>SACC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Digestive system  Dr.Waleed Al-Kelaby  Assist prof . Anat.deprt.</dc:title>
  <dc:creator>computer</dc:creator>
  <cp:lastModifiedBy>computer</cp:lastModifiedBy>
  <cp:revision>67</cp:revision>
  <dcterms:created xsi:type="dcterms:W3CDTF">2019-10-20T18:44:40Z</dcterms:created>
  <dcterms:modified xsi:type="dcterms:W3CDTF">2020-04-01T08:56:17Z</dcterms:modified>
</cp:coreProperties>
</file>